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56" r:id="rId4"/>
    <p:sldId id="258" r:id="rId5"/>
    <p:sldId id="259" r:id="rId6"/>
    <p:sldId id="266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34E3-4FDC-4A2A-A530-AD27B8884C1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E268-42B2-4B1B-B30D-6578ABC9B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C68E75-8D2B-4F57-B47A-037E90D1C52C}" type="slidenum">
              <a:rPr lang="uk-UA" smtClean="0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4</a:t>
            </a:fld>
            <a:endParaRPr lang="uk-UA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2C39-6D32-4C59-89A4-FAE4FD84808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C1E7-DB96-488F-8BE9-D8C8DBCC7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30000">
              <a:schemeClr val="accent5">
                <a:lumMod val="20000"/>
                <a:lumOff val="80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285720" y="285728"/>
            <a:ext cx="85725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uk-UA" sz="2400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</a:rPr>
              <a:t>Національна бібліотека України </a:t>
            </a:r>
            <a:r>
              <a:rPr lang="uk-UA" alt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імені </a:t>
            </a: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</a:rPr>
              <a:t>В. І. Вернадського НАНУ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uk-UA" sz="2400" b="1" baseline="30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</a:t>
            </a: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Інститут мікробіології і вірусології </a:t>
            </a:r>
            <a:r>
              <a:rPr lang="uk-UA" altLang="uk-UA" sz="24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ім</a:t>
            </a: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 Д.К. Заболотного </a:t>
            </a:r>
            <a:r>
              <a:rPr lang="uk-UA" altLang="uk-UA" sz="24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НАНУ</a:t>
            </a:r>
            <a:endParaRPr lang="uk-UA" altLang="uk-UA" sz="24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500063" y="5000625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uk-UA" sz="3600" b="1" u="sng" baseline="30000" dirty="0">
                <a:solidFill>
                  <a:srgbClr val="002060"/>
                </a:solidFill>
                <a:cs typeface="Arial" charset="0"/>
              </a:rPr>
              <a:t>1</a:t>
            </a:r>
            <a:r>
              <a:rPr lang="ru-RU" altLang="uk-UA" sz="4000" b="1" u="sng" dirty="0">
                <a:solidFill>
                  <a:srgbClr val="002060"/>
                </a:solidFill>
                <a:cs typeface="Arial" charset="0"/>
              </a:rPr>
              <a:t>Я</a:t>
            </a:r>
            <a:r>
              <a:rPr lang="uk-UA" altLang="uk-UA" sz="4000" b="1" u="sng" dirty="0">
                <a:solidFill>
                  <a:srgbClr val="002060"/>
                </a:solidFill>
                <a:cs typeface="Arial" charset="0"/>
              </a:rPr>
              <a:t>.І. </a:t>
            </a:r>
            <a:r>
              <a:rPr lang="ru-RU" altLang="uk-UA" sz="4000" b="1" u="sng" dirty="0">
                <a:solidFill>
                  <a:srgbClr val="002060"/>
                </a:solidFill>
                <a:cs typeface="Arial" charset="0"/>
              </a:rPr>
              <a:t>Савчук</a:t>
            </a:r>
            <a:r>
              <a:rPr lang="ru-RU" altLang="uk-UA" sz="4000" b="1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uk-UA" altLang="uk-UA" sz="4000" b="1" baseline="30000" dirty="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uk-UA" altLang="uk-UA" sz="4000" b="1" dirty="0" smtClean="0">
                <a:solidFill>
                  <a:srgbClr val="002060"/>
                </a:solidFill>
                <a:cs typeface="Arial" charset="0"/>
              </a:rPr>
              <a:t>Ю.Б. Письменна</a:t>
            </a:r>
            <a:endParaRPr lang="uk-UA" altLang="uk-UA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3643313" y="5857875"/>
            <a:ext cx="3929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800" b="1" dirty="0"/>
              <a:t>Київ </a:t>
            </a:r>
            <a:r>
              <a:rPr lang="uk-UA" altLang="uk-UA" sz="2800" b="1" dirty="0" smtClean="0"/>
              <a:t>20</a:t>
            </a:r>
            <a:r>
              <a:rPr lang="en-US" altLang="uk-UA" sz="2800" b="1" dirty="0" smtClean="0"/>
              <a:t>20</a:t>
            </a:r>
            <a:endParaRPr lang="ru-RU" altLang="uk-UA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14488"/>
            <a:ext cx="7858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АКТИВНІСТЬ АНТИФУНГАЛЬНИХ ПРЕПАРАТІВ ЩОДО МІКРОМІЦЕТІВ КОНТАМІНАНТІВ БІБЛІОТЕЧНИХ ПРИМІЩЕНЬ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318000" y="765175"/>
            <a:ext cx="4826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4800" b="0">
                <a:solidFill>
                  <a:schemeClr val="bg1"/>
                </a:solidFill>
              </a:rPr>
              <a:t>Дякую за увагу!</a:t>
            </a:r>
            <a:endParaRPr lang="ru-RU" sz="4800" b="0">
              <a:solidFill>
                <a:schemeClr val="bg1"/>
              </a:solidFill>
            </a:endParaRPr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5331"/>
            <a:ext cx="6286512" cy="352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7227" y="428604"/>
            <a:ext cx="6006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66437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Стратегія досліджень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290" y="1285860"/>
            <a:ext cx="66437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Постановка проблеми </a:t>
            </a:r>
            <a:r>
              <a:rPr lang="uk-UA" sz="2400" b="1" dirty="0" err="1" smtClean="0"/>
              <a:t>мікодеструкції</a:t>
            </a:r>
            <a:endParaRPr lang="ru-RU" sz="24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569758" y="128757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2571744"/>
            <a:ext cx="66437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Вивчення та аналіз видового складу </a:t>
            </a:r>
            <a:r>
              <a:rPr lang="uk-UA" sz="2400" b="1" dirty="0" err="1" smtClean="0"/>
              <a:t>мікроміцетів</a:t>
            </a:r>
            <a:r>
              <a:rPr lang="uk-UA" sz="2400" b="1" dirty="0" smtClean="0"/>
              <a:t> повітря приміщень</a:t>
            </a:r>
            <a:endParaRPr lang="ru-RU" sz="2400" b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926948" y="257345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929066"/>
            <a:ext cx="664373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Визначення потенційно-небезпечних </a:t>
            </a:r>
            <a:r>
              <a:rPr lang="uk-UA" sz="2400" b="1" dirty="0" err="1" smtClean="0"/>
              <a:t>мікроміцетів</a:t>
            </a:r>
            <a:endParaRPr lang="ru-RU" sz="24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1284138" y="393078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5286388"/>
            <a:ext cx="6643734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Підбір ефективних фунгіцидів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55444" y="5288102"/>
            <a:ext cx="1060704" cy="9144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500002" y="357166"/>
            <a:ext cx="8643998" cy="150019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altLang="en-US" sz="3600" b="1" dirty="0" err="1"/>
              <a:t>Мікроміцети</a:t>
            </a:r>
            <a:r>
              <a:rPr lang="uk-UA" altLang="en-US" sz="2800" b="1" dirty="0"/>
              <a:t> </a:t>
            </a:r>
            <a:r>
              <a:rPr lang="uk-UA" altLang="en-US" sz="3200" b="1" dirty="0" smtClean="0"/>
              <a:t>відомі як деструктори </a:t>
            </a:r>
            <a:r>
              <a:rPr lang="uk-UA" altLang="en-US" sz="3200" b="1" dirty="0"/>
              <a:t>технічних </a:t>
            </a:r>
          </a:p>
          <a:p>
            <a:pPr algn="ctr" eaLnBrk="1" hangingPunct="1"/>
            <a:r>
              <a:rPr lang="uk-UA" altLang="en-US" sz="3200" b="1" dirty="0" smtClean="0"/>
              <a:t>матеріалів різного призначення.</a:t>
            </a:r>
            <a:endParaRPr lang="ru-RU" altLang="en-US" sz="32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3116"/>
            <a:ext cx="4742269" cy="1928826"/>
            <a:chOff x="357158" y="2571744"/>
            <a:chExt cx="4742269" cy="1928826"/>
          </a:xfrm>
        </p:grpSpPr>
        <p:pic>
          <p:nvPicPr>
            <p:cNvPr id="5" name="Picture 2" descr="G:\Доповіді та презентації\КПИ 2015\Фото для презентації\ETFE.bmp"/>
            <p:cNvPicPr>
              <a:picLocks noChangeAspect="1" noChangeArrowheads="1"/>
            </p:cNvPicPr>
            <p:nvPr/>
          </p:nvPicPr>
          <p:blipFill>
            <a:blip r:embed="rId3" cstate="print"/>
            <a:srcRect r="3816" b="72202"/>
            <a:stretch>
              <a:fillRect/>
            </a:stretch>
          </p:blipFill>
          <p:spPr bwMode="auto">
            <a:xfrm>
              <a:off x="785786" y="2857496"/>
              <a:ext cx="4000528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000100" y="2571744"/>
              <a:ext cx="40993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 err="1" smtClean="0"/>
                <a:t>Е</a:t>
              </a:r>
              <a:r>
                <a:rPr lang="uk-UA" sz="2000" b="1" dirty="0" err="1" smtClean="0">
                  <a:solidFill>
                    <a:schemeClr val="tx1"/>
                  </a:solidFill>
                </a:rPr>
                <a:t>тилен-тетрафторетиленова</a:t>
              </a:r>
              <a:r>
                <a:rPr lang="uk-UA" sz="2000" b="1" dirty="0" smtClean="0">
                  <a:solidFill>
                    <a:schemeClr val="tx1"/>
                  </a:solidFill>
                </a:rPr>
                <a:t> плівка</a:t>
              </a:r>
              <a:endParaRPr lang="ru-RU" sz="20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7158" y="2571744"/>
              <a:ext cx="642942" cy="4857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86512" y="1928802"/>
            <a:ext cx="2643206" cy="2678267"/>
            <a:chOff x="5786446" y="2143116"/>
            <a:chExt cx="2643206" cy="2678267"/>
          </a:xfrm>
        </p:grpSpPr>
        <p:pic>
          <p:nvPicPr>
            <p:cNvPr id="9" name="Picture 3" descr="G:\Доповіді та презентації\КПИ 2015\Фото для презентації\70-2014\IMG_147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36" y="2714620"/>
              <a:ext cx="1998677" cy="210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6357950" y="2143116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sz="2800" b="1" dirty="0" smtClean="0">
                  <a:solidFill>
                    <a:schemeClr val="tx1"/>
                  </a:solidFill>
                </a:rPr>
                <a:t>Деревина</a:t>
              </a:r>
              <a:endParaRPr lang="uk-UA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786446" y="2285992"/>
              <a:ext cx="642942" cy="4857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5720" y="4643446"/>
            <a:ext cx="3574770" cy="1779280"/>
            <a:chOff x="285720" y="4643446"/>
            <a:chExt cx="3574770" cy="177928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14348" y="5143512"/>
              <a:ext cx="3039795" cy="1279214"/>
              <a:chOff x="4746915" y="357166"/>
              <a:chExt cx="4397085" cy="2207908"/>
            </a:xfrm>
          </p:grpSpPr>
          <p:pic>
            <p:nvPicPr>
              <p:cNvPr id="14" name="Рисунок 11" descr="Описание: C:\Users\Апостол\Desktop\Грибостойкость\GnShZav\Mazut opyt\2-е колесо реверс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46915" y="357166"/>
                <a:ext cx="2189072" cy="2207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6" descr="C:\Documents and Settings\Apostol\Рабочий стол\All photos diser\Грибостойкость\SLGSH\Доклад Алушта\2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74497" y="363867"/>
                <a:ext cx="2169503" cy="2201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Овал 18"/>
            <p:cNvSpPr/>
            <p:nvPr/>
          </p:nvSpPr>
          <p:spPr>
            <a:xfrm>
              <a:off x="285720" y="4714884"/>
              <a:ext cx="642942" cy="4857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8662" y="4643446"/>
              <a:ext cx="29318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 err="1" smtClean="0"/>
                <a:t>Гумо-технічні</a:t>
              </a:r>
              <a:r>
                <a:rPr lang="uk-UA" sz="2000" b="1" dirty="0" smtClean="0"/>
                <a:t> матеріали </a:t>
              </a:r>
              <a:endParaRPr lang="ru-RU" sz="20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000496" y="4429132"/>
            <a:ext cx="3143272" cy="2250562"/>
            <a:chOff x="4500562" y="4357694"/>
            <a:chExt cx="3143272" cy="2250562"/>
          </a:xfrm>
        </p:grpSpPr>
        <p:pic>
          <p:nvPicPr>
            <p:cNvPr id="22" name="Picture 3" descr="G:\НБУВ_папір\P307316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6314" y="4786322"/>
              <a:ext cx="2428892" cy="182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Овал 22"/>
            <p:cNvSpPr/>
            <p:nvPr/>
          </p:nvSpPr>
          <p:spPr>
            <a:xfrm>
              <a:off x="4500562" y="4357694"/>
              <a:ext cx="642942" cy="4857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5143504" y="4357694"/>
              <a:ext cx="25003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sz="2000" b="1" dirty="0" smtClean="0">
                  <a:solidFill>
                    <a:schemeClr val="tx1"/>
                  </a:solidFill>
                </a:rPr>
                <a:t>Політурні матеріали</a:t>
              </a:r>
              <a:endParaRPr lang="uk-UA" sz="2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17801"/>
            <a:ext cx="2674565" cy="4228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40225"/>
            <a:ext cx="3228379" cy="251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0825" y="80963"/>
            <a:ext cx="5392745" cy="15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41119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800" b="1" dirty="0">
              <a:latin typeface="+mj-lt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786063"/>
            <a:ext cx="2863850" cy="381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724025"/>
            <a:ext cx="2786062" cy="2633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8640763" y="6532563"/>
            <a:ext cx="1111250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00875" y="428625"/>
            <a:ext cx="142875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5" y="2214563"/>
            <a:ext cx="142875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66838" y="3081338"/>
            <a:ext cx="142875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10" idx="4"/>
          </p:cNvCxnSpPr>
          <p:nvPr/>
        </p:nvCxnSpPr>
        <p:spPr>
          <a:xfrm rot="5400000">
            <a:off x="4214813" y="4286250"/>
            <a:ext cx="714375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43188" y="4572000"/>
            <a:ext cx="1071562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050" idx="0"/>
          </p:cNvCxnSpPr>
          <p:nvPr/>
        </p:nvCxnSpPr>
        <p:spPr>
          <a:xfrm flipH="1">
            <a:off x="7542076" y="2132856"/>
            <a:ext cx="198276" cy="21258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8676456" y="260648"/>
            <a:ext cx="467544" cy="476250"/>
          </a:xfrm>
        </p:spPr>
        <p:txBody>
          <a:bodyPr anchorCtr="0"/>
          <a:lstStyle/>
          <a:p>
            <a:pPr algn="l">
              <a:defRPr/>
            </a:pPr>
            <a:fld id="{863972AB-0C3A-49BD-8785-3B5E03C84B5A}" type="slidenum">
              <a:rPr lang="ru-RU" sz="2400" smtClean="0">
                <a:solidFill>
                  <a:schemeClr val="bg1"/>
                </a:solidFill>
              </a:rPr>
              <a:pPr algn="l">
                <a:defRPr/>
              </a:pPr>
              <a:t>4</a:t>
            </a:fld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pc\Documents\експериментальні дані\ГКЛ польша 2014\Мікобіота гіпсокартону\Метод накопичення\необ. ПГКЛВ №3\P6020180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l="20090" t="4121" r="9604" b="3146"/>
          <a:stretch>
            <a:fillRect/>
          </a:stretch>
        </p:blipFill>
        <p:spPr bwMode="auto">
          <a:xfrm>
            <a:off x="6228184" y="4258689"/>
            <a:ext cx="2627784" cy="259931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0" y="214290"/>
            <a:ext cx="5786446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1119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200" b="1" dirty="0"/>
              <a:t>Пошкодження </a:t>
            </a:r>
            <a:r>
              <a:rPr lang="uk-UA" sz="3200" b="1" dirty="0" err="1"/>
              <a:t>мікроміцетами</a:t>
            </a:r>
            <a:r>
              <a:rPr lang="uk-UA" sz="3200" b="1" dirty="0"/>
              <a:t>  </a:t>
            </a:r>
          </a:p>
          <a:p>
            <a:pPr>
              <a:buClr>
                <a:srgbClr val="41119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200" b="1" dirty="0"/>
              <a:t>приміщень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571612"/>
          <a:ext cx="7334280" cy="31300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3570"/>
                <a:gridCol w="1833570"/>
                <a:gridCol w="1833570"/>
                <a:gridCol w="1833570"/>
              </a:tblGrid>
              <a:tr h="935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Обстежено приміщень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Відібрано проб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Виділено видів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2016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6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49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/>
                        <a:t>34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/>
                        <a:t>2017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30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/>
                        <a:t>30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/>
                        <a:t>2018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/>
                        <a:t>6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14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30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/>
                        <a:t>2019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/>
                        <a:t>12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59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41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00105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Дослідження видового складу </a:t>
            </a:r>
            <a:r>
              <a:rPr lang="uk-UA" sz="2800" b="1" dirty="0" err="1" smtClean="0"/>
              <a:t>мікроміцетів</a:t>
            </a:r>
            <a:r>
              <a:rPr lang="uk-UA" sz="2800" b="1" dirty="0" smtClean="0"/>
              <a:t> виділених з повітря наукових бібліотек м. Києва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714884"/>
            <a:ext cx="850109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Виявлено взаємозв’язок між видами, типовими для повітря приміщень обстежених бібліотек та видами, які домінували на пошкоджених друкованих джерелах інформації –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Alternaria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Cladosporium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8488C4"/>
            </a:gs>
            <a:gs pos="85000">
              <a:srgbClr val="D4DEFF"/>
            </a:gs>
            <a:gs pos="100000">
              <a:srgbClr val="D4DEFF"/>
            </a:gs>
            <a:gs pos="84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14488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Для </a:t>
            </a:r>
            <a:r>
              <a:rPr lang="uk-UA" sz="2800" b="1" dirty="0">
                <a:solidFill>
                  <a:schemeClr val="bg1"/>
                </a:solidFill>
              </a:rPr>
              <a:t>досліджень були взяті препарати: </a:t>
            </a:r>
            <a:r>
              <a:rPr lang="en-US" sz="2800" b="1" dirty="0" err="1">
                <a:solidFill>
                  <a:schemeClr val="bg1"/>
                </a:solidFill>
              </a:rPr>
              <a:t>Pufas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Triora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Porozid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Fungisan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Helios</a:t>
            </a:r>
            <a:r>
              <a:rPr lang="uk-UA" sz="28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у концентраціях рекомендованих </a:t>
            </a:r>
            <a:r>
              <a:rPr lang="uk-UA" sz="2800" b="1" dirty="0" smtClean="0">
                <a:solidFill>
                  <a:schemeClr val="bg1"/>
                </a:solidFill>
              </a:rPr>
              <a:t>виробником; </a:t>
            </a:r>
          </a:p>
          <a:p>
            <a:pPr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 х</a:t>
            </a:r>
            <a:r>
              <a:rPr lang="uk-UA" sz="2800" b="1" dirty="0" smtClean="0">
                <a:solidFill>
                  <a:schemeClr val="bg1"/>
                </a:solidFill>
              </a:rPr>
              <a:t>імічна </a:t>
            </a:r>
            <a:r>
              <a:rPr lang="uk-UA" sz="2800" b="1" dirty="0">
                <a:solidFill>
                  <a:schemeClr val="bg1"/>
                </a:solidFill>
              </a:rPr>
              <a:t>природа </a:t>
            </a:r>
            <a:r>
              <a:rPr lang="uk-UA" sz="2800" b="1" dirty="0" smtClean="0">
                <a:solidFill>
                  <a:schemeClr val="bg1"/>
                </a:solidFill>
              </a:rPr>
              <a:t>діючих </a:t>
            </a:r>
            <a:r>
              <a:rPr lang="uk-UA" sz="2800" b="1" dirty="0">
                <a:solidFill>
                  <a:schemeClr val="bg1"/>
                </a:solidFill>
              </a:rPr>
              <a:t>речовин </a:t>
            </a:r>
            <a:r>
              <a:rPr lang="uk-UA" sz="2800" b="1" dirty="0" smtClean="0">
                <a:solidFill>
                  <a:schemeClr val="bg1"/>
                </a:solidFill>
              </a:rPr>
              <a:t>представлена четвертинними амонієвими сполуками </a:t>
            </a:r>
            <a:r>
              <a:rPr lang="uk-UA" sz="2800" b="1" dirty="0">
                <a:solidFill>
                  <a:schemeClr val="bg1"/>
                </a:solidFill>
              </a:rPr>
              <a:t>які </a:t>
            </a:r>
            <a:r>
              <a:rPr lang="uk-UA" sz="2800" b="1" dirty="0" smtClean="0">
                <a:solidFill>
                  <a:schemeClr val="bg1"/>
                </a:solidFill>
              </a:rPr>
              <a:t>здатні порушувати </a:t>
            </a:r>
            <a:r>
              <a:rPr lang="uk-UA" sz="2800" b="1" dirty="0">
                <a:solidFill>
                  <a:schemeClr val="bg1"/>
                </a:solidFill>
              </a:rPr>
              <a:t>окисно-відновні процеси у </a:t>
            </a:r>
            <a:r>
              <a:rPr lang="uk-UA" sz="2800" b="1" dirty="0" smtClean="0">
                <a:solidFill>
                  <a:schemeClr val="bg1"/>
                </a:solidFill>
              </a:rPr>
              <a:t>клітині;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 досліджувані </a:t>
            </a:r>
            <a:r>
              <a:rPr lang="uk-UA" sz="2800" b="1" dirty="0" err="1">
                <a:solidFill>
                  <a:schemeClr val="bg1"/>
                </a:solidFill>
              </a:rPr>
              <a:t>антифунгальні</a:t>
            </a:r>
            <a:r>
              <a:rPr lang="uk-UA" sz="2800" b="1" dirty="0">
                <a:solidFill>
                  <a:schemeClr val="bg1"/>
                </a:solidFill>
              </a:rPr>
              <a:t> препарати належать до 3 класу небезпеки, (помірно небезпечні)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2860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Фунгіциди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214422"/>
          <a:ext cx="8643967" cy="44716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0264"/>
                <a:gridCol w="1928826"/>
                <a:gridCol w="2214578"/>
                <a:gridCol w="2500299"/>
              </a:tblGrid>
              <a:tr h="6148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Назва фунгіциду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Діаметр зони затримки росту грибів, мм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/>
                        <a:t>Alternaria</a:t>
                      </a:r>
                      <a:r>
                        <a:rPr lang="en-US" sz="2400" b="1" dirty="0"/>
                        <a:t> 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/>
                        <a:t>alternata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err="1"/>
                        <a:t>Cladosporium</a:t>
                      </a:r>
                      <a:r>
                        <a:rPr lang="uk-UA" sz="2400" b="1" dirty="0"/>
                        <a:t> </a:t>
                      </a:r>
                      <a:r>
                        <a:rPr lang="uk-UA" sz="2400" b="1" dirty="0" err="1"/>
                        <a:t>cladosporioides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/>
                        <a:t>Cladosporium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sphaerospermum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823">
                <a:tc>
                  <a:txBody>
                    <a:bodyPr/>
                    <a:lstStyle/>
                    <a:p>
                      <a:pPr marL="120650" indent="-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/>
                        <a:t>Pufas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11,4±</a:t>
                      </a:r>
                      <a:r>
                        <a:rPr lang="uk-UA" sz="1800" b="1" dirty="0"/>
                        <a:t>0,33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12,8±</a:t>
                      </a:r>
                      <a:r>
                        <a:rPr lang="uk-UA" sz="1800" b="1" dirty="0"/>
                        <a:t>0,67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11,2±</a:t>
                      </a:r>
                      <a:r>
                        <a:rPr lang="uk-UA" sz="1800" b="1" dirty="0"/>
                        <a:t>0,67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823">
                <a:tc>
                  <a:txBody>
                    <a:bodyPr/>
                    <a:lstStyle/>
                    <a:p>
                      <a:pPr marL="304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/>
                        <a:t>Triora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20±</a:t>
                      </a:r>
                      <a:r>
                        <a:rPr lang="uk-UA" sz="1800" b="1" dirty="0"/>
                        <a:t>1,33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21±</a:t>
                      </a:r>
                      <a:r>
                        <a:rPr lang="uk-UA" sz="1800" b="1" dirty="0"/>
                        <a:t>2,33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21,1±</a:t>
                      </a:r>
                      <a:r>
                        <a:rPr lang="uk-UA" sz="1800" b="1" dirty="0"/>
                        <a:t>2,2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823">
                <a:tc>
                  <a:txBody>
                    <a:bodyPr/>
                    <a:lstStyle/>
                    <a:p>
                      <a:pPr marL="30480" indent="-304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/>
                        <a:t>Porozid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24,3±</a:t>
                      </a:r>
                      <a:r>
                        <a:rPr lang="uk-UA" sz="1800" b="1" dirty="0"/>
                        <a:t>2,67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22,8±</a:t>
                      </a:r>
                      <a:r>
                        <a:rPr lang="uk-UA" sz="1800" b="1" dirty="0"/>
                        <a:t>2,33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23,9±</a:t>
                      </a:r>
                      <a:r>
                        <a:rPr lang="uk-UA" sz="1800" b="1" dirty="0"/>
                        <a:t>3,33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8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/>
                        <a:t>Fungisan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16,5±</a:t>
                      </a:r>
                      <a:r>
                        <a:rPr lang="uk-UA" sz="1800" b="1" dirty="0"/>
                        <a:t>1,33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19,4±</a:t>
                      </a:r>
                      <a:r>
                        <a:rPr lang="uk-UA" sz="1800" b="1" dirty="0"/>
                        <a:t>1,2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17,6 ±</a:t>
                      </a:r>
                      <a:r>
                        <a:rPr lang="uk-UA" sz="1800" b="1" dirty="0"/>
                        <a:t>2,33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8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/>
                        <a:t>Helios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21,7 ±</a:t>
                      </a:r>
                      <a:r>
                        <a:rPr lang="uk-UA" sz="1800" b="1" dirty="0"/>
                        <a:t>2,33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23,5±</a:t>
                      </a:r>
                      <a:r>
                        <a:rPr lang="uk-UA" sz="1800" b="1" dirty="0"/>
                        <a:t>1,67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/>
                        <a:t>22 ±</a:t>
                      </a:r>
                      <a:r>
                        <a:rPr lang="uk-UA" sz="1800" b="1" dirty="0"/>
                        <a:t>2,33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56AE24A1-C669-4CFC-9FA3-CCF9A1DE3F78}"/>
              </a:ext>
            </a:extLst>
          </p:cNvPr>
          <p:cNvSpPr/>
          <p:nvPr/>
        </p:nvSpPr>
        <p:spPr>
          <a:xfrm>
            <a:off x="285720" y="3286124"/>
            <a:ext cx="1571625" cy="642938"/>
          </a:xfrm>
          <a:prstGeom prst="roundRect">
            <a:avLst/>
          </a:prstGeom>
          <a:solidFill>
            <a:srgbClr val="FF7C80">
              <a:alpha val="0"/>
            </a:srgbClr>
          </a:solidFill>
          <a:ln w="127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6AE24A1-C669-4CFC-9FA3-CCF9A1DE3F78}"/>
              </a:ext>
            </a:extLst>
          </p:cNvPr>
          <p:cNvSpPr/>
          <p:nvPr/>
        </p:nvSpPr>
        <p:spPr>
          <a:xfrm>
            <a:off x="428596" y="3929066"/>
            <a:ext cx="1571625" cy="642938"/>
          </a:xfrm>
          <a:prstGeom prst="roundRect">
            <a:avLst/>
          </a:prstGeom>
          <a:solidFill>
            <a:srgbClr val="FF7C80">
              <a:alpha val="0"/>
            </a:srgbClr>
          </a:solidFill>
          <a:ln w="127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56AE24A1-C669-4CFC-9FA3-CCF9A1DE3F78}"/>
              </a:ext>
            </a:extLst>
          </p:cNvPr>
          <p:cNvSpPr/>
          <p:nvPr/>
        </p:nvSpPr>
        <p:spPr>
          <a:xfrm>
            <a:off x="285720" y="5143512"/>
            <a:ext cx="1571625" cy="642938"/>
          </a:xfrm>
          <a:prstGeom prst="roundRect">
            <a:avLst/>
          </a:prstGeom>
          <a:solidFill>
            <a:srgbClr val="FF7C80">
              <a:alpha val="0"/>
            </a:srgbClr>
          </a:solidFill>
          <a:ln w="1270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>
            <a:extLst>
              <a:ext uri="{FF2B5EF4-FFF2-40B4-BE49-F238E27FC236}">
                <a16:creationId xmlns="" xmlns:a16="http://schemas.microsoft.com/office/drawing/2014/main" id="{053A5630-BC96-4E83-897B-F64AF2D53C3B}"/>
              </a:ext>
            </a:extLst>
          </p:cNvPr>
          <p:cNvSpPr/>
          <p:nvPr/>
        </p:nvSpPr>
        <p:spPr>
          <a:xfrm>
            <a:off x="3571868" y="5500702"/>
            <a:ext cx="3827820" cy="1143008"/>
          </a:xfrm>
          <a:prstGeom prst="leftArrow">
            <a:avLst>
              <a:gd name="adj1" fmla="val 72792"/>
              <a:gd name="adj2" fmla="val 62888"/>
            </a:avLst>
          </a:prstGeom>
          <a:solidFill>
            <a:srgbClr val="C9D5D3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solidFill>
                  <a:schemeClr val="tx1"/>
                </a:solidFill>
              </a:rPr>
              <a:t>20 – 24 мм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14290"/>
            <a:ext cx="86439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Фунгіцидна активність препаратів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FFFF00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 l="19437" t="2318" r="13387" b="8485"/>
          <a:stretch>
            <a:fillRect/>
          </a:stretch>
        </p:blipFill>
        <p:spPr bwMode="auto">
          <a:xfrm>
            <a:off x="3571868" y="1357298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2000264" cy="21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print"/>
          <a:srcRect l="25781" t="3856" r="9900" b="11272"/>
          <a:stretch>
            <a:fillRect/>
          </a:stretch>
        </p:blipFill>
        <p:spPr bwMode="auto">
          <a:xfrm>
            <a:off x="3428992" y="4214818"/>
            <a:ext cx="2109887" cy="21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5" cstate="print"/>
          <a:srcRect l="23474" t="4623" r="11365" b="8484"/>
          <a:stretch>
            <a:fillRect/>
          </a:stretch>
        </p:blipFill>
        <p:spPr bwMode="auto">
          <a:xfrm>
            <a:off x="6429388" y="3357562"/>
            <a:ext cx="2000264" cy="209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28662" y="285728"/>
            <a:ext cx="750099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Дослідження  фунгіцидної активності сполук </a:t>
            </a:r>
            <a:r>
              <a:rPr lang="en-US" sz="2800" b="1" dirty="0" err="1"/>
              <a:t>Triora</a:t>
            </a:r>
            <a:r>
              <a:rPr lang="uk-UA" sz="2800" b="1" dirty="0"/>
              <a:t>, </a:t>
            </a:r>
            <a:r>
              <a:rPr lang="en-US" sz="2800" b="1" dirty="0" smtClean="0"/>
              <a:t>Helios</a:t>
            </a:r>
            <a:r>
              <a:rPr lang="uk-UA" sz="2800" b="1" dirty="0"/>
              <a:t>, </a:t>
            </a:r>
            <a:r>
              <a:rPr lang="uk-UA" sz="2800" b="1" dirty="0" err="1" smtClean="0"/>
              <a:t>Porozid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500306"/>
            <a:ext cx="2071702" cy="771524"/>
          </a:xfrm>
          <a:prstGeom prst="roundRect">
            <a:avLst/>
          </a:prstGeom>
          <a:ln w="920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Triora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3429000"/>
            <a:ext cx="2071702" cy="771524"/>
          </a:xfrm>
          <a:prstGeom prst="roundRect">
            <a:avLst/>
          </a:prstGeom>
          <a:ln w="920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Helios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2571744"/>
            <a:ext cx="2071702" cy="771524"/>
          </a:xfrm>
          <a:prstGeom prst="roundRect">
            <a:avLst/>
          </a:prstGeom>
          <a:ln w="920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Porozid</a:t>
            </a:r>
            <a:endParaRPr lang="ru-RU" dirty="0"/>
          </a:p>
        </p:txBody>
      </p:sp>
      <p:sp>
        <p:nvSpPr>
          <p:cNvPr id="10" name="Стрелка влево 9">
            <a:extLst>
              <a:ext uri="{FF2B5EF4-FFF2-40B4-BE49-F238E27FC236}">
                <a16:creationId xmlns="" xmlns:a16="http://schemas.microsoft.com/office/drawing/2014/main" id="{DBB96D39-94A9-430B-A7BD-2E5AB61EF943}"/>
              </a:ext>
            </a:extLst>
          </p:cNvPr>
          <p:cNvSpPr/>
          <p:nvPr/>
        </p:nvSpPr>
        <p:spPr bwMode="auto">
          <a:xfrm rot="10800000">
            <a:off x="2285984" y="4214818"/>
            <a:ext cx="1382108" cy="1208087"/>
          </a:xfrm>
          <a:prstGeom prst="leftArrow">
            <a:avLst/>
          </a:prstGeom>
          <a:solidFill>
            <a:srgbClr val="33FF8F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лево 10">
            <a:extLst>
              <a:ext uri="{FF2B5EF4-FFF2-40B4-BE49-F238E27FC236}">
                <a16:creationId xmlns="" xmlns:a16="http://schemas.microsoft.com/office/drawing/2014/main" id="{DBB96D39-94A9-430B-A7BD-2E5AB61EF943}"/>
              </a:ext>
            </a:extLst>
          </p:cNvPr>
          <p:cNvSpPr/>
          <p:nvPr/>
        </p:nvSpPr>
        <p:spPr bwMode="auto">
          <a:xfrm rot="10800000">
            <a:off x="5429256" y="3786190"/>
            <a:ext cx="1382108" cy="1208087"/>
          </a:xfrm>
          <a:prstGeom prst="leftArrow">
            <a:avLst/>
          </a:prstGeom>
          <a:solidFill>
            <a:srgbClr val="229227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20000"/>
                <a:lumOff val="80000"/>
              </a:schemeClr>
            </a:gs>
            <a:gs pos="41000">
              <a:schemeClr val="accent2">
                <a:lumMod val="40000"/>
                <a:lumOff val="60000"/>
              </a:schemeClr>
            </a:gs>
            <a:gs pos="77000">
              <a:srgbClr val="FFFF00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="" xmlns:a16="http://schemas.microsoft.com/office/drawing/2014/main" id="{EC042EE0-21E8-49E4-BC00-CC440773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2"/>
            <a:ext cx="9144000" cy="2546346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en-US" sz="2400" b="1" dirty="0">
                <a:solidFill>
                  <a:srgbClr val="000000"/>
                </a:solidFill>
              </a:rPr>
              <a:t>Досліджено </a:t>
            </a:r>
            <a:r>
              <a:rPr lang="uk-UA" altLang="en-US" sz="2400" b="1" dirty="0" smtClean="0">
                <a:solidFill>
                  <a:srgbClr val="000000"/>
                </a:solidFill>
              </a:rPr>
              <a:t>фунгіцидну активність п'яти препаратів,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en-US" sz="2400" b="1" dirty="0" smtClean="0">
                <a:solidFill>
                  <a:srgbClr val="000000"/>
                </a:solidFill>
              </a:rPr>
              <a:t>представлених на вітчизняному ринку,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en-US" sz="2400" b="1" dirty="0" smtClean="0">
                <a:solidFill>
                  <a:srgbClr val="000000"/>
                </a:solidFill>
              </a:rPr>
              <a:t>щодо </a:t>
            </a:r>
            <a:r>
              <a:rPr lang="uk-UA" altLang="en-US" sz="2400" b="1" dirty="0" err="1" smtClean="0">
                <a:solidFill>
                  <a:srgbClr val="000000"/>
                </a:solidFill>
              </a:rPr>
              <a:t>мікроміцетів-контамінантів</a:t>
            </a:r>
            <a:r>
              <a:rPr lang="uk-UA" altLang="en-US" sz="24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en-US" sz="2400" b="1" dirty="0" smtClean="0">
                <a:solidFill>
                  <a:srgbClr val="000000"/>
                </a:solidFill>
              </a:rPr>
              <a:t>які найбільш часто зустрічаються у повітрі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en-US" sz="2400" b="1" dirty="0" smtClean="0">
                <a:solidFill>
                  <a:srgbClr val="000000"/>
                </a:solidFill>
              </a:rPr>
              <a:t>приміщень бібліотек </a:t>
            </a:r>
            <a:r>
              <a:rPr lang="uk-UA" altLang="en-US" sz="2400" b="1" dirty="0" err="1" smtClean="0">
                <a:solidFill>
                  <a:srgbClr val="000000"/>
                </a:solidFill>
              </a:rPr>
              <a:t>м.Києва</a:t>
            </a:r>
            <a:endParaRPr lang="ru-RU" altLang="en-US" sz="2400" b="1" dirty="0"/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01700" y="5192713"/>
            <a:ext cx="887413" cy="865187"/>
            <a:chOff x="1837" y="1979"/>
            <a:chExt cx="638" cy="635"/>
          </a:xfrm>
        </p:grpSpPr>
        <p:sp>
          <p:nvSpPr>
            <p:cNvPr id="10246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837" y="2039"/>
              <a:ext cx="638" cy="5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10247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245" y="1979"/>
              <a:ext cx="210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14480" y="2786058"/>
            <a:ext cx="7131050" cy="3876680"/>
            <a:chOff x="1714480" y="2786058"/>
            <a:chExt cx="7131050" cy="3876680"/>
          </a:xfrm>
        </p:grpSpPr>
        <p:sp>
          <p:nvSpPr>
            <p:cNvPr id="13315" name="AutoShape 39" descr="Полотно">
              <a:extLst>
                <a:ext uri="{FF2B5EF4-FFF2-40B4-BE49-F238E27FC236}">
                  <a16:creationId xmlns="" xmlns:a16="http://schemas.microsoft.com/office/drawing/2014/main" id="{2B7395EC-8018-4EF2-9A2C-8072386A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480" y="2786058"/>
              <a:ext cx="7131050" cy="3876680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uk-UA" altLang="uk-UA" sz="1800" dirty="0"/>
            </a:p>
          </p:txBody>
        </p:sp>
        <p:sp>
          <p:nvSpPr>
            <p:cNvPr id="10245" name="Прямокутник 20"/>
            <p:cNvSpPr>
              <a:spLocks noChangeArrowheads="1"/>
            </p:cNvSpPr>
            <p:nvPr/>
          </p:nvSpPr>
          <p:spPr bwMode="auto">
            <a:xfrm>
              <a:off x="2428860" y="3071810"/>
              <a:ext cx="6246813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uk-UA" altLang="uk-UA" sz="2400" b="1" dirty="0"/>
                <a:t>За результатами досліджень показано:</a:t>
              </a:r>
            </a:p>
            <a:p>
              <a:pPr eaLnBrk="1" hangingPunct="1"/>
              <a:r>
                <a:rPr lang="uk-UA" altLang="uk-UA" sz="2400" b="1" dirty="0"/>
                <a:t>1)</a:t>
              </a:r>
              <a:r>
                <a:rPr lang="uk-UA" altLang="uk-UA" sz="2400" dirty="0"/>
                <a:t> </a:t>
              </a:r>
              <a:r>
                <a:rPr lang="uk-UA" altLang="uk-UA" sz="2400" dirty="0" smtClean="0"/>
                <a:t>Фунгіцидною активністю характеризувались всі досліджені препарати;</a:t>
              </a:r>
              <a:endParaRPr lang="uk-UA" altLang="uk-UA" sz="2400" dirty="0"/>
            </a:p>
            <a:p>
              <a:r>
                <a:rPr lang="uk-UA" altLang="uk-UA" sz="2400" b="1" dirty="0"/>
                <a:t>2) </a:t>
              </a:r>
              <a:r>
                <a:rPr lang="uk-UA" altLang="uk-UA" sz="2400" dirty="0" smtClean="0"/>
                <a:t>Фунгіцидна активність препаратів зростала у ряду: </a:t>
              </a:r>
              <a:r>
                <a:rPr lang="en-US" sz="2400" dirty="0" err="1"/>
                <a:t>Pufas</a:t>
              </a:r>
              <a:r>
                <a:rPr lang="en-US" sz="2400" dirty="0"/>
                <a:t> </a:t>
              </a:r>
              <a:r>
                <a:rPr lang="ru-RU" sz="2400" dirty="0"/>
                <a:t>&lt; </a:t>
              </a:r>
              <a:r>
                <a:rPr lang="en-US" sz="2400" dirty="0" err="1"/>
                <a:t>Fungisan</a:t>
              </a:r>
              <a:r>
                <a:rPr lang="en-US" sz="2400" dirty="0"/>
                <a:t> </a:t>
              </a:r>
              <a:r>
                <a:rPr lang="ru-RU" sz="2400" dirty="0"/>
                <a:t>&lt; </a:t>
              </a:r>
              <a:r>
                <a:rPr lang="en-US" sz="2400" dirty="0" err="1"/>
                <a:t>Triora</a:t>
              </a:r>
              <a:r>
                <a:rPr lang="en-US" sz="2400" dirty="0"/>
                <a:t> </a:t>
              </a:r>
              <a:r>
                <a:rPr lang="ru-RU" sz="2400" dirty="0"/>
                <a:t>&lt; </a:t>
              </a:r>
              <a:r>
                <a:rPr lang="en-US" sz="2400" dirty="0"/>
                <a:t>Helios </a:t>
              </a:r>
              <a:r>
                <a:rPr lang="ru-RU" sz="2400" dirty="0"/>
                <a:t>&lt; </a:t>
              </a:r>
              <a:r>
                <a:rPr lang="en-US" sz="2400" dirty="0" err="1" smtClean="0"/>
                <a:t>Porozid</a:t>
              </a:r>
              <a:r>
                <a:rPr lang="uk-UA" sz="2400" dirty="0" smtClean="0"/>
                <a:t>;</a:t>
              </a:r>
            </a:p>
            <a:p>
              <a:r>
                <a:rPr lang="uk-UA" altLang="uk-UA" sz="2400" dirty="0" smtClean="0"/>
                <a:t>3) Доцільним є вивчення впливу найбільш активних фунгіцидів (</a:t>
              </a:r>
              <a:r>
                <a:rPr lang="en-US" sz="2400" dirty="0" err="1" smtClean="0"/>
                <a:t>Triora</a:t>
              </a:r>
              <a:r>
                <a:rPr lang="uk-UA" sz="2400" dirty="0" smtClean="0"/>
                <a:t>, </a:t>
              </a:r>
              <a:r>
                <a:rPr lang="en-US" sz="2400" dirty="0" smtClean="0"/>
                <a:t>Helios </a:t>
              </a:r>
              <a:r>
                <a:rPr lang="ru-RU" sz="2400" dirty="0" smtClean="0"/>
                <a:t>та </a:t>
              </a:r>
              <a:r>
                <a:rPr lang="en-US" sz="2400" dirty="0" err="1" smtClean="0"/>
                <a:t>Porozid</a:t>
              </a:r>
              <a:r>
                <a:rPr lang="uk-UA" altLang="uk-UA" sz="2400" dirty="0" smtClean="0"/>
                <a:t>) на матеріальну основу документа.</a:t>
              </a:r>
              <a:endParaRPr lang="uk-UA" altLang="uk-UA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341</Words>
  <Application>Microsoft Office PowerPoint</Application>
  <PresentationFormat>Экран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</cp:revision>
  <dcterms:created xsi:type="dcterms:W3CDTF">2020-10-07T09:03:15Z</dcterms:created>
  <dcterms:modified xsi:type="dcterms:W3CDTF">2020-10-12T11:44:07Z</dcterms:modified>
</cp:coreProperties>
</file>