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6" r:id="rId3"/>
    <p:sldId id="291" r:id="rId4"/>
    <p:sldId id="299" r:id="rId5"/>
    <p:sldId id="336" r:id="rId6"/>
    <p:sldId id="294" r:id="rId7"/>
    <p:sldId id="337" r:id="rId8"/>
    <p:sldId id="329" r:id="rId9"/>
    <p:sldId id="304" r:id="rId10"/>
    <p:sldId id="330" r:id="rId11"/>
    <p:sldId id="331" r:id="rId12"/>
    <p:sldId id="338" r:id="rId13"/>
    <p:sldId id="339" r:id="rId14"/>
    <p:sldId id="333" r:id="rId15"/>
    <p:sldId id="303" r:id="rId16"/>
    <p:sldId id="322" r:id="rId17"/>
    <p:sldId id="309" r:id="rId18"/>
    <p:sldId id="313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B7"/>
    <a:srgbClr val="99055D"/>
    <a:srgbClr val="3C9E3C"/>
    <a:srgbClr val="00A249"/>
    <a:srgbClr val="B0C7E2"/>
    <a:srgbClr val="DAA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E62C-8737-4AA0-B2DA-32E79E3ABCD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404EF-EE36-4DD8-934C-24DD93B3F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D236-A2F8-444E-B822-A8AB5E25AEA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BD28-3636-4CC3-BAF8-A28F415B0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7859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НАПРЯМИ І ФОРМАТИ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ЗДІЙСНЕННЯ БІБЛІОТЕКОЮ ПОЛІТИКИ ПАМ’ЯТІ</a:t>
            </a:r>
          </a:p>
        </p:txBody>
      </p:sp>
      <p:sp>
        <p:nvSpPr>
          <p:cNvPr id="20482" name="AutoShape 2" descr="Image result for Who you are ident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826264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Національна бібліотека України імені В. І. Вернадського</a:t>
            </a:r>
            <a:endParaRPr lang="en-US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Міжнародна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наукова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конференція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«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Бібліотека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. Наука.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Комунікація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. 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Розвиток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бібліотечно-інформаційного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потенціалу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умовах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цифровізації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» </a:t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Секція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1 «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Сучасні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виклики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та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завдання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бібліотек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умовах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цифровізації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»</a:t>
            </a:r>
            <a:endParaRPr lang="en-US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786454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Тетяна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Гранчак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пров. наук. </a:t>
            </a:r>
            <a:r>
              <a:rPr lang="uk-UA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співроб</a:t>
            </a:r>
            <a:r>
              <a:rPr lang="uk-UA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д-р наук із соціальних комунікацій, професор</a:t>
            </a:r>
          </a:p>
          <a:p>
            <a:pPr algn="ctr"/>
            <a:endParaRPr lang="uk-UA" sz="1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https://ula.org.ua/uploads/RTEmagicC_UBA_logo_small_07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https://rabbisacks.org/wp-content/uploads/2016/09/memory-P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3095604" cy="20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39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000636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Ментальна карта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засновника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теоретика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футуризму М. 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Семенка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Харковом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переходу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8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«КУЛЬТУРТРЕГЕР УКРАЇНСЬКОГО ФУТУРИЗМУ»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1438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Участь бібліотек у формуванні і збереженні історичної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пам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яті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1285860"/>
            <a:ext cx="271464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</a:rPr>
              <a:t>візуальий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68" y="1285860"/>
            <a:ext cx="214314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усний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1357298"/>
            <a:ext cx="278608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змішаний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28596" y="2428868"/>
            <a:ext cx="2357454" cy="4214842"/>
            <a:chOff x="428596" y="2428868"/>
            <a:chExt cx="2357454" cy="421484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034" y="2428868"/>
              <a:ext cx="2000264" cy="571504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виставки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4348" y="3071810"/>
              <a:ext cx="2000264" cy="571504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бібліографічні</a:t>
              </a:r>
            </a:p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продукти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8596" y="3714752"/>
              <a:ext cx="2000264" cy="571504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аналітичні матеріали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85786" y="4357694"/>
              <a:ext cx="2000264" cy="571504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наукові публікації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42910" y="5643578"/>
              <a:ext cx="2143140" cy="1000132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Контент соціальних медіа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28596" y="5000636"/>
              <a:ext cx="2000264" cy="571504"/>
            </a:xfrm>
            <a:prstGeom prst="roundRect">
              <a:avLst/>
            </a:prstGeom>
            <a:solidFill>
              <a:srgbClr val="F5FB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контент </a:t>
              </a:r>
              <a:r>
                <a:rPr lang="uk-UA" sz="2000" b="1" dirty="0" err="1" smtClean="0">
                  <a:solidFill>
                    <a:srgbClr val="0070C0"/>
                  </a:solidFill>
                </a:rPr>
                <a:t>веб-сайту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00430" y="2428868"/>
            <a:ext cx="2357454" cy="2500330"/>
            <a:chOff x="428596" y="2428868"/>
            <a:chExt cx="2357454" cy="250033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0034" y="2428868"/>
              <a:ext cx="2000264" cy="571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жива газета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14348" y="3071810"/>
              <a:ext cx="2000264" cy="571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жива бібліотека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28596" y="3714752"/>
              <a:ext cx="2000264" cy="571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усна історія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85786" y="4357694"/>
              <a:ext cx="2000264" cy="571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анті лекція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72264" y="2500306"/>
            <a:ext cx="2357454" cy="3143272"/>
            <a:chOff x="428596" y="2428868"/>
            <a:chExt cx="2357454" cy="31432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0034" y="2428868"/>
              <a:ext cx="2000264" cy="571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зустрічі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14348" y="3071810"/>
              <a:ext cx="2000264" cy="571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презентації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28596" y="3714752"/>
              <a:ext cx="2000264" cy="571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конкурси, </a:t>
              </a:r>
              <a:r>
                <a:rPr lang="uk-UA" sz="2000" b="1" dirty="0" err="1" smtClean="0">
                  <a:solidFill>
                    <a:srgbClr val="0070C0"/>
                  </a:solidFill>
                </a:rPr>
                <a:t>квести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85786" y="4357694"/>
              <a:ext cx="2000264" cy="571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тренінги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28596" y="5000636"/>
              <a:ext cx="2000264" cy="57150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наукові форуми</a:t>
              </a:r>
              <a:endParaRPr lang="ru-RU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214678" y="5786454"/>
            <a:ext cx="4872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формати і форми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4612" y="2285992"/>
            <a:ext cx="40005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Усний формат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4612" y="3500438"/>
            <a:ext cx="6143668" cy="2500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</a:rPr>
              <a:t>“Усна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</a:rPr>
              <a:t>історія”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- фіксація, систематизація, збереження і інтерпретація інформації історичного значення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357554" cy="173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 descr="https://www.mikejonesonline.com/contextjunky/wp-content/uploads/2017/07/Frances_Densmore_recording_Mountain_Chief2-676x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2199737" cy="2743163"/>
          </a:xfrm>
          <a:prstGeom prst="rect">
            <a:avLst/>
          </a:prstGeom>
          <a:noFill/>
        </p:spPr>
      </p:pic>
      <p:pic>
        <p:nvPicPr>
          <p:cNvPr id="14343" name="Picture 7" descr="Image result for зустріч з письменником в бібліотец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3509971" cy="177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664370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https://library.vn.ua/assets/publilc/elibrary/2019-2020/usna-istoria-konferent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572000" cy="614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9709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9623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5000636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Програма краєзнавчої активності центральної районної бібліотеки </a:t>
            </a:r>
          </a:p>
          <a:p>
            <a:pPr algn="ctr"/>
            <a:r>
              <a:rPr lang="uk-UA" sz="2000" dirty="0" smtClean="0"/>
              <a:t>ім. Ф. Достоєвського (Централізована бібліотечна система </a:t>
            </a:r>
            <a:r>
              <a:rPr lang="uk-UA" sz="2000" dirty="0" err="1" smtClean="0"/>
              <a:t>Солом</a:t>
            </a:r>
            <a:r>
              <a:rPr lang="en-US" sz="2000" dirty="0" smtClean="0"/>
              <a:t>’</a:t>
            </a:r>
            <a:r>
              <a:rPr lang="uk-UA" sz="2000" dirty="0" err="1" smtClean="0"/>
              <a:t>янського</a:t>
            </a:r>
            <a:r>
              <a:rPr lang="uk-UA" sz="2000" dirty="0" smtClean="0"/>
              <a:t> району Києва)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uk-UA" sz="2400" b="1" dirty="0" smtClean="0">
                <a:solidFill>
                  <a:srgbClr val="C00000"/>
                </a:solidFill>
              </a:rPr>
              <a:t>Київ і </a:t>
            </a:r>
            <a:r>
              <a:rPr lang="uk-UA" sz="2400" b="1" dirty="0" err="1" smtClean="0">
                <a:solidFill>
                  <a:srgbClr val="C00000"/>
                </a:solidFill>
              </a:rPr>
              <a:t>Солом</a:t>
            </a:r>
            <a:r>
              <a:rPr lang="en-US" sz="2400" b="1" dirty="0" smtClean="0">
                <a:solidFill>
                  <a:srgbClr val="C00000"/>
                </a:solidFill>
              </a:rPr>
              <a:t>’</a:t>
            </a:r>
            <a:r>
              <a:rPr lang="uk-UA" sz="2400" b="1" dirty="0" err="1" smtClean="0">
                <a:solidFill>
                  <a:srgbClr val="C00000"/>
                </a:solidFill>
              </a:rPr>
              <a:t>янка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Історію пишемо самі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514351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Публічні бібліотеки </a:t>
            </a:r>
            <a:r>
              <a:rPr lang="uk-UA" sz="2000" dirty="0" err="1" smtClean="0"/>
              <a:t>Солом</a:t>
            </a:r>
            <a:r>
              <a:rPr lang="en-US" sz="2000" dirty="0" smtClean="0"/>
              <a:t>’</a:t>
            </a:r>
            <a:r>
              <a:rPr lang="uk-UA" sz="2000" dirty="0" err="1" smtClean="0"/>
              <a:t>янського</a:t>
            </a:r>
            <a:r>
              <a:rPr lang="uk-UA" sz="2000" dirty="0" smtClean="0"/>
              <a:t> району </a:t>
            </a:r>
            <a:r>
              <a:rPr lang="en-US" sz="2000" dirty="0" smtClean="0"/>
              <a:t>(</a:t>
            </a:r>
            <a:r>
              <a:rPr lang="uk-UA" sz="2000" dirty="0" smtClean="0"/>
              <a:t>Київ</a:t>
            </a:r>
            <a:r>
              <a:rPr lang="en-US" sz="2000" dirty="0" smtClean="0"/>
              <a:t>)</a:t>
            </a: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uk-UA" sz="2400" b="1" dirty="0" smtClean="0">
                <a:solidFill>
                  <a:srgbClr val="C00000"/>
                </a:solidFill>
              </a:rPr>
              <a:t>Геном українця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2678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428860" y="4357694"/>
            <a:ext cx="5643602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85750" y="571480"/>
            <a:ext cx="885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Донецька бібліотека імені Н. К. 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Крупської</a:t>
            </a:r>
            <a:endParaRPr lang="uk-UA" sz="3200" b="1" dirty="0">
              <a:solidFill>
                <a:srgbClr val="C00000"/>
              </a:solidFill>
              <a:ea typeface="Calibri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250" y="5857875"/>
            <a:ext cx="807243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7250" y="6072188"/>
            <a:ext cx="1928813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2" y="2571744"/>
            <a:ext cx="17145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92906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58607" y="5286388"/>
            <a:ext cx="658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Ukrainian Library Association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927471" cy="35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85728"/>
            <a:ext cx="4684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Ukrainian Institute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of National Memory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No automatic alt text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4813"/>
            <a:ext cx="867886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500306"/>
            <a:ext cx="5476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rgbClr val="C00000"/>
                </a:solidFill>
              </a:rPr>
              <a:t>Дякую за увагу!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6149"/>
            <a:ext cx="3048000" cy="3371851"/>
          </a:xfrm>
          <a:prstGeom prst="rect">
            <a:avLst/>
          </a:prstGeom>
          <a:noFill/>
        </p:spPr>
      </p:pic>
      <p:sp>
        <p:nvSpPr>
          <p:cNvPr id="17414" name="AutoShape 6" descr="Image result for west against e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6" name="AutoShape 8" descr="Image result for west against e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0" name="Picture 2" descr="Image result for The Clash of Civiliz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714743" cy="2559690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257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 descr="Image result for Huntington's civilizational divi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8325" y="3657599"/>
            <a:ext cx="3495675" cy="3200401"/>
          </a:xfrm>
          <a:prstGeom prst="rect">
            <a:avLst/>
          </a:prstGeom>
          <a:noFill/>
        </p:spPr>
      </p:pic>
      <p:sp>
        <p:nvSpPr>
          <p:cNvPr id="11" name="Молния 10"/>
          <p:cNvSpPr/>
          <p:nvPr/>
        </p:nvSpPr>
        <p:spPr>
          <a:xfrm rot="1928690">
            <a:off x="3574030" y="4829789"/>
            <a:ext cx="1396745" cy="1484679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-285784" y="2357430"/>
            <a:ext cx="9429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Цивілізаційні суперечності сучасного світу</a:t>
            </a:r>
            <a:endParaRPr lang="uk-UA" sz="4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0"/>
            <a:ext cx="42148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300" b="1" dirty="0" smtClean="0">
                <a:solidFill>
                  <a:srgbClr val="C00000"/>
                </a:solidFill>
                <a:latin typeface="Arial Black" pitchFamily="34" charset="0"/>
              </a:rPr>
              <a:t>Національна ідентичність</a:t>
            </a:r>
            <a:endParaRPr lang="uk-UA" sz="43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00372"/>
            <a:ext cx="8001056" cy="30718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широкий спектр </a:t>
            </a:r>
            <a:r>
              <a:rPr lang="ru-RU" sz="2400" b="1" dirty="0" err="1" smtClean="0">
                <a:solidFill>
                  <a:schemeClr val="tx1"/>
                </a:solidFill>
              </a:rPr>
              <a:t>індивідуалізованих</a:t>
            </a:r>
            <a:r>
              <a:rPr lang="ru-RU" sz="2400" b="1" dirty="0" smtClean="0">
                <a:solidFill>
                  <a:schemeClr val="tx1"/>
                </a:solidFill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</a:rPr>
              <a:t>неіндивідуалізованих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міжособистісних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відносин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історичних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ідей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складає</a:t>
            </a:r>
            <a:r>
              <a:rPr lang="ru-RU" sz="2400" b="1" dirty="0" smtClean="0">
                <a:solidFill>
                  <a:schemeClr val="tx1"/>
                </a:solidFill>
              </a:rPr>
              <a:t> основу </a:t>
            </a:r>
            <a:r>
              <a:rPr lang="ru-RU" sz="2400" b="1" dirty="0" err="1" smtClean="0">
                <a:solidFill>
                  <a:schemeClr val="tx1"/>
                </a:solidFill>
              </a:rPr>
              <a:t>самоідентифікації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індивідів</a:t>
            </a:r>
            <a:r>
              <a:rPr lang="ru-RU" sz="2400" b="1" dirty="0" smtClean="0">
                <a:solidFill>
                  <a:schemeClr val="tx1"/>
                </a:solidFill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</a:rPr>
              <a:t>груп</a:t>
            </a:r>
            <a:r>
              <a:rPr lang="ru-RU" sz="2400" b="1" dirty="0" smtClean="0">
                <a:solidFill>
                  <a:schemeClr val="tx1"/>
                </a:solidFill>
              </a:rPr>
              <a:t> людей </a:t>
            </a:r>
            <a:r>
              <a:rPr lang="ru-RU" sz="2400" b="1" dirty="0" err="1" smtClean="0">
                <a:solidFill>
                  <a:schemeClr val="tx1"/>
                </a:solidFill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нацією</a:t>
            </a:r>
            <a:r>
              <a:rPr lang="ru-RU" sz="2400" b="1" dirty="0" smtClean="0">
                <a:solidFill>
                  <a:schemeClr val="tx1"/>
                </a:solidFill>
              </a:rPr>
              <a:t> як </a:t>
            </a:r>
            <a:r>
              <a:rPr lang="ru-RU" sz="2400" b="1" dirty="0" err="1" smtClean="0">
                <a:solidFill>
                  <a:schemeClr val="tx1"/>
                </a:solidFill>
              </a:rPr>
              <a:t>самобутньою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спільнотою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своєю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історичною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територією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мовою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історичною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пам’яттю</a:t>
            </a:r>
            <a:r>
              <a:rPr lang="ru-RU" sz="2400" b="1" dirty="0" smtClean="0">
                <a:solidFill>
                  <a:schemeClr val="tx1"/>
                </a:solidFill>
              </a:rPr>
              <a:t>, культурою, </a:t>
            </a:r>
            <a:r>
              <a:rPr lang="ru-RU" sz="2400" b="1" dirty="0" err="1" smtClean="0">
                <a:solidFill>
                  <a:schemeClr val="tx1"/>
                </a:solidFill>
              </a:rPr>
              <a:t>міфами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традиціями</a:t>
            </a:r>
            <a:r>
              <a:rPr lang="ru-RU" sz="2400" b="1" dirty="0" smtClean="0">
                <a:solidFill>
                  <a:schemeClr val="tx1"/>
                </a:solidFill>
              </a:rPr>
              <a:t>, предметами </a:t>
            </a:r>
            <a:r>
              <a:rPr lang="ru-RU" sz="2400" b="1" dirty="0" err="1" smtClean="0">
                <a:solidFill>
                  <a:schemeClr val="tx1"/>
                </a:solidFill>
              </a:rPr>
              <a:t>поклоніння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національною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ідеєю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6143644"/>
            <a:ext cx="183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Л. Нагорна</a:t>
            </a:r>
            <a:endParaRPr lang="ru-RU" sz="2800" dirty="0"/>
          </a:p>
        </p:txBody>
      </p:sp>
      <p:pic>
        <p:nvPicPr>
          <p:cNvPr id="27650" name="Picture 2" descr="МИ УКРАЇНЦІ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20081" cy="237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Who you are ident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41807" cy="24985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28670"/>
            <a:ext cx="42148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300" b="1" dirty="0" smtClean="0">
                <a:solidFill>
                  <a:srgbClr val="C00000"/>
                </a:solidFill>
                <a:latin typeface="Arial Black" pitchFamily="34" charset="0"/>
              </a:rPr>
              <a:t>Історична</a:t>
            </a:r>
          </a:p>
          <a:p>
            <a:pPr algn="ctr"/>
            <a:r>
              <a:rPr lang="uk-UA" sz="4300" b="1" dirty="0" err="1" smtClean="0">
                <a:solidFill>
                  <a:srgbClr val="C00000"/>
                </a:solidFill>
                <a:latin typeface="Arial Black" pitchFamily="34" charset="0"/>
              </a:rPr>
              <a:t>пам</a:t>
            </a:r>
            <a:r>
              <a:rPr lang="en-US" sz="4300" b="1" dirty="0" smtClean="0">
                <a:solidFill>
                  <a:srgbClr val="C00000"/>
                </a:solidFill>
                <a:latin typeface="Arial Black" pitchFamily="34" charset="0"/>
              </a:rPr>
              <a:t>’</a:t>
            </a:r>
            <a:r>
              <a:rPr lang="uk-UA" sz="4300" b="1" dirty="0" smtClean="0">
                <a:solidFill>
                  <a:srgbClr val="C00000"/>
                </a:solidFill>
                <a:latin typeface="Arial Black" pitchFamily="34" charset="0"/>
              </a:rPr>
              <a:t>ять</a:t>
            </a:r>
            <a:endParaRPr lang="uk-UA" sz="43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429000"/>
            <a:ext cx="7929618" cy="22860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«генетичний код нації» (О. Трегуб)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«пантеон національної ідентичності» </a:t>
            </a: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(Л. </a:t>
            </a:r>
            <a:r>
              <a:rPr lang="uk-UA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Герасименко</a:t>
            </a: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5929330"/>
            <a:ext cx="8501107" cy="381000"/>
            <a:chOff x="428596" y="6072206"/>
            <a:chExt cx="8501107" cy="38100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6072206"/>
              <a:ext cx="2143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6072206"/>
              <a:ext cx="2143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6072206"/>
              <a:ext cx="2143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6578" y="6072206"/>
              <a:ext cx="21431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Группа 20"/>
          <p:cNvGrpSpPr/>
          <p:nvPr/>
        </p:nvGrpSpPr>
        <p:grpSpPr>
          <a:xfrm>
            <a:off x="571472" y="3000372"/>
            <a:ext cx="8215370" cy="264765"/>
            <a:chOff x="500034" y="2714619"/>
            <a:chExt cx="8001057" cy="336204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831998" y="2382655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1832131" y="2382655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2832263" y="2382655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3832395" y="2382656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4832527" y="2382656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5832659" y="2382656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6832791" y="2382656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H="1">
              <a:off x="7832923" y="2382656"/>
              <a:ext cx="33620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214282" y="500042"/>
            <a:ext cx="8715436" cy="5429288"/>
            <a:chOff x="214282" y="214290"/>
            <a:chExt cx="8715436" cy="542928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4282" y="214290"/>
              <a:ext cx="2286016" cy="1500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Історична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пам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ять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57488" y="214290"/>
              <a:ext cx="6072230" cy="15001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/>
                <a:t>здатність людського розуму зберігати індивідуальний і колективний досвід </a:t>
              </a:r>
              <a:r>
                <a:rPr lang="uk-UA" sz="2000" b="1" dirty="0" err="1" smtClean="0"/>
                <a:t>міжлюдських</a:t>
              </a:r>
              <a:r>
                <a:rPr lang="uk-UA" sz="2000" b="1" dirty="0" smtClean="0"/>
                <a:t> взаємин і формувати на його підставі уявлення про історію як таку та своє місце в ній</a:t>
              </a:r>
              <a:endParaRPr lang="ru-RU" sz="2000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14282" y="2214554"/>
              <a:ext cx="2428892" cy="14287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tx1"/>
                  </a:solidFill>
                </a:rPr>
                <a:t>Комунікативна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 (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колективна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)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пам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ять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000364" y="2214554"/>
              <a:ext cx="5857916" cy="1428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/>
                <a:t>соціальний конструкт, який відповідні спільноти і групи творять та зберігають з метою тлумачення минулих і сучасних подій</a:t>
              </a:r>
            </a:p>
            <a:p>
              <a:pPr algn="ctr"/>
              <a:r>
                <a:rPr lang="uk-UA" sz="2000" b="1" dirty="0" smtClean="0"/>
                <a:t>(три покоління)</a:t>
              </a:r>
              <a:endParaRPr lang="ru-RU" sz="20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4282" y="4214818"/>
              <a:ext cx="2500330" cy="14287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Культурна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пам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’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ять</a:t>
              </a:r>
              <a:endParaRPr lang="uk-UA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 стрелкой 10"/>
            <p:cNvCxnSpPr>
              <a:stCxn id="3" idx="3"/>
              <a:endCxn id="5" idx="1"/>
            </p:cNvCxnSpPr>
            <p:nvPr/>
          </p:nvCxnSpPr>
          <p:spPr>
            <a:xfrm>
              <a:off x="2500298" y="964389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7" idx="3"/>
              <a:endCxn id="8" idx="1"/>
            </p:cNvCxnSpPr>
            <p:nvPr/>
          </p:nvCxnSpPr>
          <p:spPr>
            <a:xfrm>
              <a:off x="2643174" y="2928934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3071802" y="4214818"/>
              <a:ext cx="5857916" cy="14287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 smtClean="0"/>
                <a:t>реконструюється</a:t>
              </a:r>
              <a:r>
                <a:rPr lang="ru-RU" sz="2000" b="1" dirty="0" smtClean="0"/>
                <a:t> / </a:t>
              </a:r>
              <a:r>
                <a:rPr lang="ru-RU" sz="2000" b="1" dirty="0" err="1" smtClean="0"/>
                <a:t>конструюється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лише</a:t>
              </a:r>
              <a:r>
                <a:rPr lang="ru-RU" sz="2000" b="1" dirty="0" smtClean="0"/>
                <a:t> через </a:t>
              </a:r>
              <a:r>
                <a:rPr lang="ru-RU" sz="2000" b="1" dirty="0" err="1" smtClean="0"/>
                <a:t>певні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тексти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образи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постаті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пам’ятники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тощо</a:t>
              </a:r>
              <a:r>
                <a:rPr lang="ru-RU" sz="2000" b="1" dirty="0" smtClean="0"/>
                <a:t> та через </a:t>
              </a:r>
              <a:r>
                <a:rPr lang="ru-RU" sz="2000" b="1" dirty="0" err="1" smtClean="0"/>
                <a:t>відповідну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інституційну</a:t>
              </a:r>
              <a:r>
                <a:rPr lang="ru-RU" sz="2000" b="1" dirty="0" smtClean="0"/>
                <a:t> </a:t>
              </a:r>
              <a:r>
                <a:rPr lang="ru-RU" sz="2000" b="1" dirty="0" err="1" smtClean="0"/>
                <a:t>комунікацію</a:t>
              </a:r>
              <a:endParaRPr lang="ru-RU" sz="2000" b="1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714612" y="4929198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stCxn id="4" idx="6"/>
            <a:endCxn id="7" idx="1"/>
          </p:cNvCxnSpPr>
          <p:nvPr/>
        </p:nvCxnSpPr>
        <p:spPr>
          <a:xfrm>
            <a:off x="3143240" y="2743192"/>
            <a:ext cx="2143140" cy="335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3000356" cy="261531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71604" y="428604"/>
            <a:ext cx="607223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Бібліотека – </a:t>
            </a:r>
          </a:p>
          <a:p>
            <a:pPr algn="ctr"/>
            <a:r>
              <a:rPr lang="uk-UA" sz="3200" b="1" dirty="0" smtClean="0"/>
              <a:t>інформаційно-комунікаційна інституція </a:t>
            </a:r>
            <a:r>
              <a:rPr lang="uk-UA" sz="3200" b="1" dirty="0" err="1" smtClean="0"/>
              <a:t>пам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яті</a:t>
            </a: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571472" y="2285992"/>
            <a:ext cx="2571768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функції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2143116"/>
            <a:ext cx="2071702" cy="914400"/>
          </a:xfrm>
          <a:prstGeom prst="roundRect">
            <a:avLst/>
          </a:prstGeom>
          <a:solidFill>
            <a:srgbClr val="990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меморіальна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4429132"/>
            <a:ext cx="2643206" cy="914400"/>
          </a:xfrm>
          <a:prstGeom prst="roundRect">
            <a:avLst/>
          </a:prstGeom>
          <a:solidFill>
            <a:srgbClr val="990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інформаційна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5643578"/>
            <a:ext cx="2928958" cy="914400"/>
          </a:xfrm>
          <a:prstGeom prst="roundRect">
            <a:avLst/>
          </a:prstGeom>
          <a:solidFill>
            <a:srgbClr val="990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комунікаційна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stCxn id="4" idx="6"/>
            <a:endCxn id="5" idx="1"/>
          </p:cNvCxnSpPr>
          <p:nvPr/>
        </p:nvCxnSpPr>
        <p:spPr>
          <a:xfrm flipV="1">
            <a:off x="3143240" y="2600316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  <a:endCxn id="6" idx="1"/>
          </p:cNvCxnSpPr>
          <p:nvPr/>
        </p:nvCxnSpPr>
        <p:spPr>
          <a:xfrm>
            <a:off x="3143240" y="2743192"/>
            <a:ext cx="214314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286380" y="3286124"/>
            <a:ext cx="2428892" cy="914400"/>
          </a:xfrm>
          <a:prstGeom prst="roundRect">
            <a:avLst/>
          </a:prstGeom>
          <a:solidFill>
            <a:srgbClr val="990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кумулятивна</a:t>
            </a:r>
            <a:endParaRPr lang="ru-RU" sz="2400" b="1" dirty="0"/>
          </a:p>
        </p:txBody>
      </p:sp>
      <p:cxnSp>
        <p:nvCxnSpPr>
          <p:cNvPr id="43" name="Прямая со стрелкой 42"/>
          <p:cNvCxnSpPr>
            <a:stCxn id="4" idx="6"/>
            <a:endCxn id="37" idx="1"/>
          </p:cNvCxnSpPr>
          <p:nvPr/>
        </p:nvCxnSpPr>
        <p:spPr>
          <a:xfrm>
            <a:off x="3143240" y="2743192"/>
            <a:ext cx="214314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14290"/>
            <a:ext cx="800105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Збирання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зберігання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документованої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історико-культурної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спадщини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книжкових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пам’яток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рукописних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форматів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інформацію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духовним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надбанням</a:t>
            </a:r>
            <a:r>
              <a:rPr lang="ru-RU" sz="2000" b="1" dirty="0" smtClean="0"/>
              <a:t> народу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відображає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історію</a:t>
            </a:r>
            <a:r>
              <a:rPr lang="ru-RU" sz="2000" b="1" dirty="0" smtClean="0"/>
              <a:t>, культуру,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державотворення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143116"/>
            <a:ext cx="421484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просування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національної</a:t>
            </a:r>
            <a:r>
              <a:rPr lang="ru-RU" sz="2000" b="1" dirty="0" smtClean="0"/>
              <a:t> книги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читання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143116"/>
            <a:ext cx="428628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краєзнавчих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фондів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857628"/>
            <a:ext cx="800105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бібліографічна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національна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бібліографія</a:t>
            </a:r>
            <a:r>
              <a:rPr lang="ru-RU" sz="2000" b="1" dirty="0" smtClean="0"/>
              <a:t>);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000372"/>
            <a:ext cx="80010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документованої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історико-культурної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спадщини</a:t>
            </a:r>
            <a:r>
              <a:rPr lang="ru-RU" sz="2000" b="1" dirty="0" smtClean="0"/>
              <a:t> у цифровому </a:t>
            </a:r>
            <a:r>
              <a:rPr lang="ru-RU" sz="2000" b="1" dirty="0" err="1" smtClean="0"/>
              <a:t>форматі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572008"/>
            <a:ext cx="80010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наукові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документованої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історико-культурної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спадщини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5214950"/>
            <a:ext cx="80010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аналітичні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інформаційних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відображають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державотворення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,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6072206"/>
            <a:ext cx="364333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соціокультурна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857884" y="1214422"/>
            <a:ext cx="3000396" cy="4984559"/>
            <a:chOff x="214282" y="0"/>
            <a:chExt cx="3643338" cy="648473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0"/>
              <a:ext cx="3643338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786058"/>
              <a:ext cx="3640152" cy="369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786346" cy="42862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Електронна бібліотека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Україніка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57752" y="285728"/>
            <a:ext cx="4286248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Електронна бібліотека </a:t>
            </a:r>
            <a:r>
              <a:rPr kumimoji="0" lang="uk-UA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“Культура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України”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5643570" cy="17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350043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uk-U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uk-U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Електронна бібліотека </a:t>
            </a:r>
            <a:r>
              <a:rPr lang="en-US" sz="1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uk-UA" sz="1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Історична спадщина України</a:t>
            </a:r>
            <a:r>
              <a:rPr lang="en-US" sz="1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5572132" cy="22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500562" cy="1154112"/>
          </a:xfrm>
        </p:spPr>
        <p:txBody>
          <a:bodyPr>
            <a:normAutofit/>
          </a:bodyPr>
          <a:lstStyle/>
          <a:p>
            <a:r>
              <a:rPr lang="uk-UA" sz="2700" b="1" dirty="0" err="1" smtClean="0">
                <a:solidFill>
                  <a:schemeClr val="accent2">
                    <a:lumMod val="75000"/>
                  </a:schemeClr>
                </a:solidFill>
              </a:rPr>
              <a:t>Веб-ресурс</a:t>
            </a:r>
            <a: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  <a:t>Краєзнавство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Харківська державна наукова бібліотека ім. В. Г. Короленка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4297832" cy="22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285728"/>
            <a:ext cx="4500562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Тернопільщина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регіональний інформаційний портал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Тернопільська обласна універсальна наукова бібліотека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5000660" cy="22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6380" y="4143380"/>
            <a:ext cx="385762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Сайт «</a:t>
            </a:r>
            <a:r>
              <a:rPr lang="ru-RU" sz="37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Рівненщина</a:t>
            </a: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7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туристична</a:t>
            </a: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регіональний інформаційний туристичний портал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Рівненська обласна універсальна наукова бібліотека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428736"/>
            <a:ext cx="45098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481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НАПРЯМИ І ФОРМАТИ ЗДІЙСНЕННЯ БІБЛІОТЕКОЮ ПОЛІТИКИ ПАМ’ЯТІ</vt:lpstr>
      <vt:lpstr>Слайд 2</vt:lpstr>
      <vt:lpstr>Слайд 3</vt:lpstr>
      <vt:lpstr>Слайд 4</vt:lpstr>
      <vt:lpstr>Слайд 5</vt:lpstr>
      <vt:lpstr>Слайд 6</vt:lpstr>
      <vt:lpstr>Слайд 7</vt:lpstr>
      <vt:lpstr> Електронна бібліотека “Україніка” </vt:lpstr>
      <vt:lpstr>Веб-ресурс “Краєзнавство”  (Харківська державна наукова бібліотека ім. В. Г. Короленка)</vt:lpstr>
      <vt:lpstr> «КУЛЬТУРТРЕГЕР УКРАЇНСЬКОГО ФУТУРИЗМУ» </vt:lpstr>
      <vt:lpstr> Участь бібліотек у формуванні і збереженні історичної пам’яті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"Інформаційні маніпуляції: діагностика і протидія"</dc:title>
  <dc:creator>Irena Griga</dc:creator>
  <cp:lastModifiedBy>user</cp:lastModifiedBy>
  <cp:revision>310</cp:revision>
  <dcterms:created xsi:type="dcterms:W3CDTF">2018-02-11T08:21:40Z</dcterms:created>
  <dcterms:modified xsi:type="dcterms:W3CDTF">2020-10-12T16:22:14Z</dcterms:modified>
</cp:coreProperties>
</file>