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2" r:id="rId9"/>
    <p:sldId id="263" r:id="rId10"/>
    <p:sldId id="258" r:id="rId11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26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8A2564-18C8-4B18-9FE0-C2F7411D9F7A}" type="doc">
      <dgm:prSet loTypeId="urn:microsoft.com/office/officeart/2005/8/layout/chart3" loCatId="relationship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D6642D4-3EF7-42E9-92E7-F8A6CCA1A7A8}">
      <dgm:prSet custT="1"/>
      <dgm:spPr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lumMod val="94000"/>
              </a:schemeClr>
            </a:gs>
          </a:gsLst>
          <a:lin ang="5400000" scaled="0"/>
        </a:gradFill>
      </dgm:spPr>
      <dgm:t>
        <a:bodyPr/>
        <a:lstStyle/>
        <a:p>
          <a:r>
            <a:rPr lang="uk-UA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Керування і організація матеріалів електронної бібліотеки</a:t>
          </a:r>
          <a:endParaRPr lang="ru-RU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gm:t>
    </dgm:pt>
    <dgm:pt modelId="{23910712-FBC1-4180-8A76-2ED3022FC0B1}" type="parTrans" cxnId="{26382234-D4B9-4BB7-BEAE-A988A5205634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B6E2737-8EE9-475F-90D0-C267010F18CD}" type="sibTrans" cxnId="{26382234-D4B9-4BB7-BEAE-A988A5205634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9FA5766-9686-4736-8FC7-B59021D0DAFA}">
      <dgm:prSet custT="1"/>
      <dgm:spPr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10000"/>
                <a:shade val="94000"/>
                <a:lumMod val="94000"/>
              </a:schemeClr>
            </a:gs>
          </a:gsLst>
        </a:gradFill>
      </dgm:spPr>
      <dgm:t>
        <a:bodyPr/>
        <a:lstStyle/>
        <a:p>
          <a:endParaRPr lang="uk-UA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  <a:p>
          <a:r>
            <a:rPr lang="uk-UA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Виконання завдань оцифрування та зберігання цифрових матеріалів</a:t>
          </a:r>
          <a:endParaRPr lang="ru-RU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gm:t>
    </dgm:pt>
    <dgm:pt modelId="{40A2E878-8E36-4D5B-B649-F16B3339F3D4}" type="parTrans" cxnId="{2CA3F4A0-2BA9-4A8C-9269-969E22A962F0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7EA3DEA-5A03-4FC3-A17C-8A1CBAD5010D}" type="sibTrans" cxnId="{2CA3F4A0-2BA9-4A8C-9269-969E22A962F0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9AB37BF-9F1A-4E56-9005-5877E4E4B0D0}">
      <dgm:prSet custT="1"/>
      <dgm:spPr>
        <a:gradFill rotWithShape="0">
          <a:gsLst>
            <a:gs pos="2000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20000"/>
                <a:shade val="94000"/>
                <a:lumMod val="94000"/>
              </a:schemeClr>
            </a:gs>
          </a:gsLst>
        </a:gradFill>
      </dgm:spPr>
      <dgm:t>
        <a:bodyPr/>
        <a:lstStyle/>
        <a:p>
          <a:r>
            <a:rPr lang="uk-UA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Уміння надавати електронні довідкові та інформаційні послуги</a:t>
          </a:r>
          <a:endParaRPr lang="ru-RU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gm:t>
    </dgm:pt>
    <dgm:pt modelId="{272BA762-BA58-479A-A475-1DC44615EBEA}" type="parTrans" cxnId="{14C4BFFF-7326-4DAA-8EA4-9CB57DC08486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EADAA17-973A-4960-9500-8A33AB99E8FA}" type="sibTrans" cxnId="{14C4BFFF-7326-4DAA-8EA4-9CB57DC08486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FD6ABBC-5A77-4C7E-AC6C-FF4A1C2FD70E}">
      <dgm:prSet custT="1"/>
      <dgm:spPr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lumMod val="94000"/>
              </a:schemeClr>
            </a:gs>
          </a:gsLst>
        </a:gradFill>
      </dgm:spPr>
      <dgm:t>
        <a:bodyPr/>
        <a:lstStyle/>
        <a:p>
          <a:r>
            <a:rPr lang="uk-UA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Координація електронного інформаційного пошуку</a:t>
          </a:r>
          <a:endParaRPr lang="ru-RU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gm:t>
    </dgm:pt>
    <dgm:pt modelId="{9146921B-111D-4065-BEF9-9531D64BEE27}" type="parTrans" cxnId="{A3C74448-35C1-4AC1-9B7A-A16AFFDE2A98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F4D77F2-AB9B-4AAD-91B7-B07F9DEB9AE2}" type="sibTrans" cxnId="{A3C74448-35C1-4AC1-9B7A-A16AFFDE2A98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148AD03-1BED-4393-BDC5-90AC2C1D5F8C}">
      <dgm:prSet custT="1"/>
      <dgm:spPr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lumMod val="94000"/>
              </a:schemeClr>
            </a:gs>
          </a:gsLst>
          <a:lin ang="5400000" scaled="0"/>
        </a:gradFill>
      </dgm:spPr>
      <dgm:t>
        <a:bodyPr/>
        <a:lstStyle/>
        <a:p>
          <a:r>
            <a:rPr lang="uk-UA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Навички контент-менеджменту та </a:t>
          </a:r>
          <a:r>
            <a:rPr lang="uk-UA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медіаменеджменту</a:t>
          </a:r>
          <a:br>
            <a:rPr lang="uk-UA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</a:br>
          <a:endParaRPr lang="ru-RU" sz="1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gm:t>
    </dgm:pt>
    <dgm:pt modelId="{6E52A901-147F-4F8F-A579-734CAD30F151}" type="parTrans" cxnId="{CCE601DA-EBA9-4FE8-A6F1-F502AEFAB0A6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7C0BE11-A455-47BE-8FF5-FFB31463068E}" type="sibTrans" cxnId="{CCE601DA-EBA9-4FE8-A6F1-F502AEFAB0A6}">
      <dgm:prSet/>
      <dgm:spPr/>
      <dgm:t>
        <a:bodyPr/>
        <a:lstStyle/>
        <a:p>
          <a:endParaRPr lang="ru-RU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8AA8C5F3-3100-45CE-B2E7-B67B90486118}" type="pres">
      <dgm:prSet presAssocID="{A18A2564-18C8-4B18-9FE0-C2F7411D9F7A}" presName="compositeShape" presStyleCnt="0">
        <dgm:presLayoutVars>
          <dgm:chMax val="7"/>
          <dgm:dir/>
          <dgm:resizeHandles val="exact"/>
        </dgm:presLayoutVars>
      </dgm:prSet>
      <dgm:spPr/>
    </dgm:pt>
    <dgm:pt modelId="{6EA361CF-9843-41F2-85B2-9B1C6223C99D}" type="pres">
      <dgm:prSet presAssocID="{A18A2564-18C8-4B18-9FE0-C2F7411D9F7A}" presName="wedge1" presStyleLbl="node1" presStyleIdx="0" presStyleCnt="5" custLinFactNeighborX="9884" custLinFactNeighborY="882"/>
      <dgm:spPr/>
    </dgm:pt>
    <dgm:pt modelId="{70D099F8-9228-4592-9CB1-C2A2DB665F0C}" type="pres">
      <dgm:prSet presAssocID="{A18A2564-18C8-4B18-9FE0-C2F7411D9F7A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0835008E-F718-4DBF-8320-BF8D37C44215}" type="pres">
      <dgm:prSet presAssocID="{A18A2564-18C8-4B18-9FE0-C2F7411D9F7A}" presName="wedge2" presStyleLbl="node1" presStyleIdx="1" presStyleCnt="5" custLinFactNeighborX="15111" custLinFactNeighborY="623"/>
      <dgm:spPr/>
    </dgm:pt>
    <dgm:pt modelId="{831D51B2-BD14-4FC9-8AF6-08485555D979}" type="pres">
      <dgm:prSet presAssocID="{A18A2564-18C8-4B18-9FE0-C2F7411D9F7A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B5E2E709-E876-43CC-8793-719E7B7630BB}" type="pres">
      <dgm:prSet presAssocID="{A18A2564-18C8-4B18-9FE0-C2F7411D9F7A}" presName="wedge3" presStyleLbl="node1" presStyleIdx="2" presStyleCnt="5" custLinFactNeighborX="11137" custLinFactNeighborY="2826"/>
      <dgm:spPr/>
    </dgm:pt>
    <dgm:pt modelId="{BFB01EB6-2C83-4042-9020-E9E83AB6F526}" type="pres">
      <dgm:prSet presAssocID="{A18A2564-18C8-4B18-9FE0-C2F7411D9F7A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E3055FCC-A5C6-4E88-A9FE-32B05A63AF72}" type="pres">
      <dgm:prSet presAssocID="{A18A2564-18C8-4B18-9FE0-C2F7411D9F7A}" presName="wedge4" presStyleLbl="node1" presStyleIdx="3" presStyleCnt="5" custLinFactNeighborX="8286" custLinFactNeighborY="397"/>
      <dgm:spPr/>
    </dgm:pt>
    <dgm:pt modelId="{72D35AF9-AD70-41A2-9FFF-6288D0070EDD}" type="pres">
      <dgm:prSet presAssocID="{A18A2564-18C8-4B18-9FE0-C2F7411D9F7A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FDC0F8D-5184-4DB4-8B72-D4C0F23A7F0E}" type="pres">
      <dgm:prSet presAssocID="{A18A2564-18C8-4B18-9FE0-C2F7411D9F7A}" presName="wedge5" presStyleLbl="node1" presStyleIdx="4" presStyleCnt="5" custLinFactNeighborX="9927" custLinFactNeighborY="-3664"/>
      <dgm:spPr/>
    </dgm:pt>
    <dgm:pt modelId="{ABF82067-BE72-4CE7-A148-69B93C116FE0}" type="pres">
      <dgm:prSet presAssocID="{A18A2564-18C8-4B18-9FE0-C2F7411D9F7A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7F038531-3DDA-4A8C-98CC-190E710A5B74}" type="presOf" srcId="{69FA5766-9686-4736-8FC7-B59021D0DAFA}" destId="{831D51B2-BD14-4FC9-8AF6-08485555D979}" srcOrd="1" destOrd="0" presId="urn:microsoft.com/office/officeart/2005/8/layout/chart3"/>
    <dgm:cxn modelId="{26382234-D4B9-4BB7-BEAE-A988A5205634}" srcId="{A18A2564-18C8-4B18-9FE0-C2F7411D9F7A}" destId="{BD6642D4-3EF7-42E9-92E7-F8A6CCA1A7A8}" srcOrd="0" destOrd="0" parTransId="{23910712-FBC1-4180-8A76-2ED3022FC0B1}" sibTransId="{6B6E2737-8EE9-475F-90D0-C267010F18CD}"/>
    <dgm:cxn modelId="{3E75C635-1AF9-4993-9056-D7024BED43E8}" type="presOf" srcId="{B148AD03-1BED-4393-BDC5-90AC2C1D5F8C}" destId="{4FDC0F8D-5184-4DB4-8B72-D4C0F23A7F0E}" srcOrd="0" destOrd="0" presId="urn:microsoft.com/office/officeart/2005/8/layout/chart3"/>
    <dgm:cxn modelId="{A3C74448-35C1-4AC1-9B7A-A16AFFDE2A98}" srcId="{A18A2564-18C8-4B18-9FE0-C2F7411D9F7A}" destId="{2FD6ABBC-5A77-4C7E-AC6C-FF4A1C2FD70E}" srcOrd="3" destOrd="0" parTransId="{9146921B-111D-4065-BEF9-9531D64BEE27}" sibTransId="{9F4D77F2-AB9B-4AAD-91B7-B07F9DEB9AE2}"/>
    <dgm:cxn modelId="{24C0518C-6FA4-46C1-994C-249A63752368}" type="presOf" srcId="{2FD6ABBC-5A77-4C7E-AC6C-FF4A1C2FD70E}" destId="{72D35AF9-AD70-41A2-9FFF-6288D0070EDD}" srcOrd="1" destOrd="0" presId="urn:microsoft.com/office/officeart/2005/8/layout/chart3"/>
    <dgm:cxn modelId="{3739E48C-4ECC-4EA1-ACEB-BC0EC63922B1}" type="presOf" srcId="{BD6642D4-3EF7-42E9-92E7-F8A6CCA1A7A8}" destId="{6EA361CF-9843-41F2-85B2-9B1C6223C99D}" srcOrd="0" destOrd="0" presId="urn:microsoft.com/office/officeart/2005/8/layout/chart3"/>
    <dgm:cxn modelId="{EC3D709C-38C9-4A2B-AA3F-E1DF2A930865}" type="presOf" srcId="{BD6642D4-3EF7-42E9-92E7-F8A6CCA1A7A8}" destId="{70D099F8-9228-4592-9CB1-C2A2DB665F0C}" srcOrd="1" destOrd="0" presId="urn:microsoft.com/office/officeart/2005/8/layout/chart3"/>
    <dgm:cxn modelId="{3E21F19F-AF0E-4829-B525-2DB3DE81F31A}" type="presOf" srcId="{29AB37BF-9F1A-4E56-9005-5877E4E4B0D0}" destId="{BFB01EB6-2C83-4042-9020-E9E83AB6F526}" srcOrd="1" destOrd="0" presId="urn:microsoft.com/office/officeart/2005/8/layout/chart3"/>
    <dgm:cxn modelId="{2CA3F4A0-2BA9-4A8C-9269-969E22A962F0}" srcId="{A18A2564-18C8-4B18-9FE0-C2F7411D9F7A}" destId="{69FA5766-9686-4736-8FC7-B59021D0DAFA}" srcOrd="1" destOrd="0" parTransId="{40A2E878-8E36-4D5B-B649-F16B3339F3D4}" sibTransId="{47EA3DEA-5A03-4FC3-A17C-8A1CBAD5010D}"/>
    <dgm:cxn modelId="{44AA20B8-29C5-44DC-9948-C89FA6730412}" type="presOf" srcId="{B148AD03-1BED-4393-BDC5-90AC2C1D5F8C}" destId="{ABF82067-BE72-4CE7-A148-69B93C116FE0}" srcOrd="1" destOrd="0" presId="urn:microsoft.com/office/officeart/2005/8/layout/chart3"/>
    <dgm:cxn modelId="{6237DAC9-E66E-471B-BD5A-BD6791E9E3FA}" type="presOf" srcId="{29AB37BF-9F1A-4E56-9005-5877E4E4B0D0}" destId="{B5E2E709-E876-43CC-8793-719E7B7630BB}" srcOrd="0" destOrd="0" presId="urn:microsoft.com/office/officeart/2005/8/layout/chart3"/>
    <dgm:cxn modelId="{CCE601DA-EBA9-4FE8-A6F1-F502AEFAB0A6}" srcId="{A18A2564-18C8-4B18-9FE0-C2F7411D9F7A}" destId="{B148AD03-1BED-4393-BDC5-90AC2C1D5F8C}" srcOrd="4" destOrd="0" parTransId="{6E52A901-147F-4F8F-A579-734CAD30F151}" sibTransId="{47C0BE11-A455-47BE-8FF5-FFB31463068E}"/>
    <dgm:cxn modelId="{79307DDF-5B0D-444A-A474-4787F5D3D869}" type="presOf" srcId="{A18A2564-18C8-4B18-9FE0-C2F7411D9F7A}" destId="{8AA8C5F3-3100-45CE-B2E7-B67B90486118}" srcOrd="0" destOrd="0" presId="urn:microsoft.com/office/officeart/2005/8/layout/chart3"/>
    <dgm:cxn modelId="{AD4AA0EA-380C-4002-9847-074D82E4F11F}" type="presOf" srcId="{2FD6ABBC-5A77-4C7E-AC6C-FF4A1C2FD70E}" destId="{E3055FCC-A5C6-4E88-A9FE-32B05A63AF72}" srcOrd="0" destOrd="0" presId="urn:microsoft.com/office/officeart/2005/8/layout/chart3"/>
    <dgm:cxn modelId="{81B263FD-3D83-4C84-B9FF-495BC172F64A}" type="presOf" srcId="{69FA5766-9686-4736-8FC7-B59021D0DAFA}" destId="{0835008E-F718-4DBF-8320-BF8D37C44215}" srcOrd="0" destOrd="0" presId="urn:microsoft.com/office/officeart/2005/8/layout/chart3"/>
    <dgm:cxn modelId="{14C4BFFF-7326-4DAA-8EA4-9CB57DC08486}" srcId="{A18A2564-18C8-4B18-9FE0-C2F7411D9F7A}" destId="{29AB37BF-9F1A-4E56-9005-5877E4E4B0D0}" srcOrd="2" destOrd="0" parTransId="{272BA762-BA58-479A-A475-1DC44615EBEA}" sibTransId="{BEADAA17-973A-4960-9500-8A33AB99E8FA}"/>
    <dgm:cxn modelId="{2FF4A4A9-EF95-4803-9DC1-E4BEA82AD99F}" type="presParOf" srcId="{8AA8C5F3-3100-45CE-B2E7-B67B90486118}" destId="{6EA361CF-9843-41F2-85B2-9B1C6223C99D}" srcOrd="0" destOrd="0" presId="urn:microsoft.com/office/officeart/2005/8/layout/chart3"/>
    <dgm:cxn modelId="{9DF4B96D-42E7-461D-9FE1-AD83EA33211C}" type="presParOf" srcId="{8AA8C5F3-3100-45CE-B2E7-B67B90486118}" destId="{70D099F8-9228-4592-9CB1-C2A2DB665F0C}" srcOrd="1" destOrd="0" presId="urn:microsoft.com/office/officeart/2005/8/layout/chart3"/>
    <dgm:cxn modelId="{FAAED72B-2A33-44AE-9A29-C5EB3D688163}" type="presParOf" srcId="{8AA8C5F3-3100-45CE-B2E7-B67B90486118}" destId="{0835008E-F718-4DBF-8320-BF8D37C44215}" srcOrd="2" destOrd="0" presId="urn:microsoft.com/office/officeart/2005/8/layout/chart3"/>
    <dgm:cxn modelId="{D0C76C16-62B1-47CA-B44F-60F2C6733F16}" type="presParOf" srcId="{8AA8C5F3-3100-45CE-B2E7-B67B90486118}" destId="{831D51B2-BD14-4FC9-8AF6-08485555D979}" srcOrd="3" destOrd="0" presId="urn:microsoft.com/office/officeart/2005/8/layout/chart3"/>
    <dgm:cxn modelId="{49490B8F-30B5-44B6-952E-94E8E489789C}" type="presParOf" srcId="{8AA8C5F3-3100-45CE-B2E7-B67B90486118}" destId="{B5E2E709-E876-43CC-8793-719E7B7630BB}" srcOrd="4" destOrd="0" presId="urn:microsoft.com/office/officeart/2005/8/layout/chart3"/>
    <dgm:cxn modelId="{5135DEEF-34B4-4249-8DDA-D0520F49DB51}" type="presParOf" srcId="{8AA8C5F3-3100-45CE-B2E7-B67B90486118}" destId="{BFB01EB6-2C83-4042-9020-E9E83AB6F526}" srcOrd="5" destOrd="0" presId="urn:microsoft.com/office/officeart/2005/8/layout/chart3"/>
    <dgm:cxn modelId="{D7E7F0F6-BB8B-48B2-A656-8A8AC1BD88CD}" type="presParOf" srcId="{8AA8C5F3-3100-45CE-B2E7-B67B90486118}" destId="{E3055FCC-A5C6-4E88-A9FE-32B05A63AF72}" srcOrd="6" destOrd="0" presId="urn:microsoft.com/office/officeart/2005/8/layout/chart3"/>
    <dgm:cxn modelId="{6F17610E-8543-4EAD-8EF1-E20F74348C24}" type="presParOf" srcId="{8AA8C5F3-3100-45CE-B2E7-B67B90486118}" destId="{72D35AF9-AD70-41A2-9FFF-6288D0070EDD}" srcOrd="7" destOrd="0" presId="urn:microsoft.com/office/officeart/2005/8/layout/chart3"/>
    <dgm:cxn modelId="{728853FB-7B29-49EC-830F-C3330C8CA679}" type="presParOf" srcId="{8AA8C5F3-3100-45CE-B2E7-B67B90486118}" destId="{4FDC0F8D-5184-4DB4-8B72-D4C0F23A7F0E}" srcOrd="8" destOrd="0" presId="urn:microsoft.com/office/officeart/2005/8/layout/chart3"/>
    <dgm:cxn modelId="{5DC846EB-EF3F-48E5-88D8-A49A93338215}" type="presParOf" srcId="{8AA8C5F3-3100-45CE-B2E7-B67B90486118}" destId="{ABF82067-BE72-4CE7-A148-69B93C116FE0}" srcOrd="9" destOrd="0" presId="urn:microsoft.com/office/officeart/2005/8/layout/chart3"/>
  </dgm:cxnLst>
  <dgm:bg>
    <a:solidFill>
      <a:schemeClr val="lt1"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361CF-9843-41F2-85B2-9B1C6223C99D}">
      <dsp:nvSpPr>
        <dsp:cNvPr id="0" name=""/>
        <dsp:cNvSpPr/>
      </dsp:nvSpPr>
      <dsp:spPr>
        <a:xfrm>
          <a:off x="2592798" y="384830"/>
          <a:ext cx="4813326" cy="4813326"/>
        </a:xfrm>
        <a:prstGeom prst="pie">
          <a:avLst>
            <a:gd name="adj1" fmla="val 16200000"/>
            <a:gd name="adj2" fmla="val 20520000"/>
          </a:avLst>
        </a:prstGeom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Керування і організація матеріалів електронної бібліотеки</a:t>
          </a:r>
          <a:endParaRPr lang="ru-RU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sp:txBody>
      <dsp:txXfrm>
        <a:off x="5060201" y="1103964"/>
        <a:ext cx="1633093" cy="1117379"/>
      </dsp:txXfrm>
    </dsp:sp>
    <dsp:sp modelId="{0835008E-F718-4DBF-8320-BF8D37C44215}">
      <dsp:nvSpPr>
        <dsp:cNvPr id="0" name=""/>
        <dsp:cNvSpPr/>
      </dsp:nvSpPr>
      <dsp:spPr>
        <a:xfrm>
          <a:off x="2675924" y="604434"/>
          <a:ext cx="4813326" cy="4813326"/>
        </a:xfrm>
        <a:prstGeom prst="pie">
          <a:avLst>
            <a:gd name="adj1" fmla="val 20520000"/>
            <a:gd name="adj2" fmla="val 3240000"/>
          </a:avLst>
        </a:prstGeom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1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Виконання завдань оцифрування та зберігання цифрових матеріалів</a:t>
          </a:r>
          <a:endParaRPr lang="ru-RU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sp:txBody>
      <dsp:txXfrm>
        <a:off x="5821777" y="2781892"/>
        <a:ext cx="1432537" cy="1209061"/>
      </dsp:txXfrm>
    </dsp:sp>
    <dsp:sp modelId="{B5E2E709-E876-43CC-8793-719E7B7630BB}">
      <dsp:nvSpPr>
        <dsp:cNvPr id="0" name=""/>
        <dsp:cNvSpPr/>
      </dsp:nvSpPr>
      <dsp:spPr>
        <a:xfrm>
          <a:off x="2484642" y="710472"/>
          <a:ext cx="4813326" cy="4813326"/>
        </a:xfrm>
        <a:prstGeom prst="pie">
          <a:avLst>
            <a:gd name="adj1" fmla="val 3240000"/>
            <a:gd name="adj2" fmla="val 7560000"/>
          </a:avLst>
        </a:prstGeom>
        <a:gradFill rotWithShape="0">
          <a:gsLst>
            <a:gs pos="2000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2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Уміння надавати електронні довідкові та інформаційні послуги</a:t>
          </a:r>
          <a:endParaRPr lang="ru-RU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sp:txBody>
      <dsp:txXfrm>
        <a:off x="4031783" y="4320467"/>
        <a:ext cx="1719045" cy="1031427"/>
      </dsp:txXfrm>
    </dsp:sp>
    <dsp:sp modelId="{E3055FCC-A5C6-4E88-A9FE-32B05A63AF72}">
      <dsp:nvSpPr>
        <dsp:cNvPr id="0" name=""/>
        <dsp:cNvSpPr/>
      </dsp:nvSpPr>
      <dsp:spPr>
        <a:xfrm>
          <a:off x="2347414" y="593556"/>
          <a:ext cx="4813326" cy="4813326"/>
        </a:xfrm>
        <a:prstGeom prst="pie">
          <a:avLst>
            <a:gd name="adj1" fmla="val 7560000"/>
            <a:gd name="adj2" fmla="val 11880000"/>
          </a:avLst>
        </a:prstGeom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Координація електронного інформаційного пошуку</a:t>
          </a:r>
          <a:endParaRPr lang="ru-RU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sp:txBody>
      <dsp:txXfrm>
        <a:off x="2576620" y="2771013"/>
        <a:ext cx="1432537" cy="1209061"/>
      </dsp:txXfrm>
    </dsp:sp>
    <dsp:sp modelId="{4FDC0F8D-5184-4DB4-8B72-D4C0F23A7F0E}">
      <dsp:nvSpPr>
        <dsp:cNvPr id="0" name=""/>
        <dsp:cNvSpPr/>
      </dsp:nvSpPr>
      <dsp:spPr>
        <a:xfrm>
          <a:off x="2426401" y="398087"/>
          <a:ext cx="4813326" cy="4813326"/>
        </a:xfrm>
        <a:prstGeom prst="pie">
          <a:avLst>
            <a:gd name="adj1" fmla="val 11880000"/>
            <a:gd name="adj2" fmla="val 16200000"/>
          </a:avLst>
        </a:prstGeom>
        <a:gradFill rotWithShape="0">
          <a:gsLst>
            <a:gs pos="0">
              <a:srgbClr val="FF0000"/>
            </a:gs>
            <a:gs pos="78000">
              <a:schemeClr val="accent1">
                <a:alpha val="90000"/>
                <a:hueOff val="0"/>
                <a:satOff val="0"/>
                <a:lumOff val="0"/>
                <a:alphaOff val="-3000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Навички контент-менеджменту та </a:t>
          </a:r>
          <a:r>
            <a:rPr lang="uk-UA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  <a:t>медіаменеджменту</a:t>
          </a:r>
          <a:br>
            <a:rPr lang="uk-UA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 Antiqua" panose="02040602050305030304" pitchFamily="18" charset="0"/>
            </a:rPr>
          </a:br>
          <a:endParaRPr lang="ru-RU" sz="1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Book Antiqua" panose="02040602050305030304" pitchFamily="18" charset="0"/>
          </a:endParaRPr>
        </a:p>
      </dsp:txBody>
      <dsp:txXfrm>
        <a:off x="3128344" y="1131546"/>
        <a:ext cx="1633093" cy="1117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1BAF0-C18F-4527-AD5E-A88625801D6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50028-6396-4894-B16C-8B027F2148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1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>
            <a:extLst>
              <a:ext uri="{FF2B5EF4-FFF2-40B4-BE49-F238E27FC236}">
                <a16:creationId xmlns:a16="http://schemas.microsoft.com/office/drawing/2014/main" id="{326ADB9B-415E-4548-8C00-42056523CEE3}"/>
              </a:ext>
            </a:extLst>
          </p:cNvPr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14">
              <a:extLst>
                <a:ext uri="{FF2B5EF4-FFF2-40B4-BE49-F238E27FC236}">
                  <a16:creationId xmlns:a16="http://schemas.microsoft.com/office/drawing/2014/main" id="{F70B6389-B092-4AA9-986A-30A452B629B6}"/>
                </a:ext>
              </a:extLst>
            </p:cNvPr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18">
              <a:extLst>
                <a:ext uri="{FF2B5EF4-FFF2-40B4-BE49-F238E27FC236}">
                  <a16:creationId xmlns:a16="http://schemas.microsoft.com/office/drawing/2014/main" id="{E469B587-1A89-42FB-9246-ADB609F3B5F9}"/>
                </a:ext>
              </a:extLst>
            </p:cNvPr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>
              <a:extLst>
                <a:ext uri="{FF2B5EF4-FFF2-40B4-BE49-F238E27FC236}">
                  <a16:creationId xmlns:a16="http://schemas.microsoft.com/office/drawing/2014/main" id="{C83B8CF0-18F9-4252-A886-7FF147B3BAE0}"/>
                </a:ext>
              </a:extLst>
            </p:cNvPr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25641375-9AB5-41AD-BD13-F79110A8CB42}"/>
                </a:ext>
              </a:extLst>
            </p:cNvPr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>
              <a:extLst>
                <a:ext uri="{FF2B5EF4-FFF2-40B4-BE49-F238E27FC236}">
                  <a16:creationId xmlns:a16="http://schemas.microsoft.com/office/drawing/2014/main" id="{3C309D1B-7398-420E-9030-38DF562C361C}"/>
                </a:ext>
              </a:extLst>
            </p:cNvPr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>
              <a:extLst>
                <a:ext uri="{FF2B5EF4-FFF2-40B4-BE49-F238E27FC236}">
                  <a16:creationId xmlns:a16="http://schemas.microsoft.com/office/drawing/2014/main" id="{BD6CFBE7-329C-4423-ACE3-8E36F39CFEC8}"/>
                </a:ext>
              </a:extLst>
            </p:cNvPr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>
              <a:extLst>
                <a:ext uri="{FF2B5EF4-FFF2-40B4-BE49-F238E27FC236}">
                  <a16:creationId xmlns:a16="http://schemas.microsoft.com/office/drawing/2014/main" id="{8A02D99F-5CEB-4DDF-B428-6804B0BCFEF1}"/>
                </a:ext>
              </a:extLst>
            </p:cNvPr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>
              <a:extLst>
                <a:ext uri="{FF2B5EF4-FFF2-40B4-BE49-F238E27FC236}">
                  <a16:creationId xmlns:a16="http://schemas.microsoft.com/office/drawing/2014/main" id="{DB9C67F3-9D66-4B77-A7C5-197EDFF839D6}"/>
                </a:ext>
              </a:extLst>
            </p:cNvPr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>
              <a:extLst>
                <a:ext uri="{FF2B5EF4-FFF2-40B4-BE49-F238E27FC236}">
                  <a16:creationId xmlns:a16="http://schemas.microsoft.com/office/drawing/2014/main" id="{527E8663-860D-434A-A3B0-F97FC8A3D0C8}"/>
                </a:ext>
              </a:extLst>
            </p:cNvPr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>
              <a:extLst>
                <a:ext uri="{FF2B5EF4-FFF2-40B4-BE49-F238E27FC236}">
                  <a16:creationId xmlns:a16="http://schemas.microsoft.com/office/drawing/2014/main" id="{38E5675B-3D07-47E9-AA37-4672254F3DA3}"/>
                </a:ext>
              </a:extLst>
            </p:cNvPr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E8FA73BF-CB8D-4804-8727-42E33BC02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6799F-CA98-458B-822B-6D1E870AE08F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E8CC57BD-375A-4CA4-B065-6CBAEFE6E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35B34A05-26F3-4DB2-B7C3-38DC861A0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4E95C-D42B-44FE-AE1C-6B5664E32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7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24B56-335F-4BEF-BD70-5D279478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562F1-381E-468B-B20F-37FBC4E41DEF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8F71F-7B5F-4541-ADF8-022CF4CB1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0E2C7-2659-4C08-B1A0-74E9FEE95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5B7D5-F298-4AD9-AFA9-6DDDC842BB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7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>
            <a:extLst>
              <a:ext uri="{FF2B5EF4-FFF2-40B4-BE49-F238E27FC236}">
                <a16:creationId xmlns:a16="http://schemas.microsoft.com/office/drawing/2014/main" id="{7B45AE6A-DA96-488D-A4C5-7196D0262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8">
            <a:extLst>
              <a:ext uri="{FF2B5EF4-FFF2-40B4-BE49-F238E27FC236}">
                <a16:creationId xmlns:a16="http://schemas.microsoft.com/office/drawing/2014/main" id="{6189454B-820C-41C9-AB24-E6E88FE1A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E92A8-7E69-49F1-B08A-BC12AD65776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C61CC-0250-4A6E-A95A-6F26200C2281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EA8299-7EA1-4188-80EF-C062C26836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7B62CBE-AEE7-47A3-81AD-D3C63F0C79E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03228-8AD8-4B1E-A048-8A36A2139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372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46571-1C40-465E-B6F6-5A1C75CE1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7FDF1-8717-4144-9FD9-F8F29C1455E0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5AE93-2A6F-4BEF-8987-F23B4459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75ABC-4500-4DAE-9D9E-B61EBC209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B27F7-D2F1-446A-8636-45A6DB393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11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>
            <a:extLst>
              <a:ext uri="{FF2B5EF4-FFF2-40B4-BE49-F238E27FC236}">
                <a16:creationId xmlns:a16="http://schemas.microsoft.com/office/drawing/2014/main" id="{40E43FBB-DA1E-495B-81C6-042318F84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8">
            <a:extLst>
              <a:ext uri="{FF2B5EF4-FFF2-40B4-BE49-F238E27FC236}">
                <a16:creationId xmlns:a16="http://schemas.microsoft.com/office/drawing/2014/main" id="{F3DFACAD-33B9-4D28-B047-770B40E71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ru-RU" sz="800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436028C-8B26-4D0F-8397-3AE4DF96FC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355F9-71E2-4850-9F5F-2BCB1F9D790C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E9BF29C-955C-44E8-AC33-EC1012E3FF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6F5A97-C372-4256-931E-996BA438B81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B78A4-1D01-4E17-A1C3-72AD155B8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8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80E7DC-BA0E-4763-8CD7-A251D9B901E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6A819-6FBE-411B-84B2-1C003725812E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12E30A-6BA8-42FA-93DD-4DB9DEF11B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A5ED90-6BB6-4E49-86AA-C7933130D2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3E306-A704-43B4-994F-26DC82142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19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EA5A7-0334-404D-BCC5-42B3A2ADD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E2964-4E08-44AB-86FF-BF2E108816AB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34FE5-8387-4470-9779-9DBD8B656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A45B3-66C3-40F1-8934-D2C31DD81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02069-3E8B-455B-9111-77262DAE0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5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F5E20-296C-4B60-86B9-41A5AB2F0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2D94B-68E7-438C-B61A-9D09466FCA6C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42FEC-6E27-4D89-A315-84F5AEEFD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DE55C-19F6-4745-A4DF-8EDF5477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7AE1E-D6C9-427B-B8A4-98DECFF28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90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ED6C5-B2D4-4193-8D96-D6226572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A1A3-FF82-420E-9305-48FFC6341D4D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E58F-E4D9-4BAF-911F-886F9B384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57CCD-B062-475A-851A-01329FFB1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8C706-D5C9-4E5A-BD62-0134996A2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059D4-A2DA-4AE4-B2F5-BD3C5DCEA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B1E0-1B92-48FE-B55C-ABCA747896D9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24F87-C553-4CB4-841A-F2AA6B2B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6BB1F-F2F6-4CE1-A853-ED4E55D7A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B4FB4-5A5F-4077-8385-CF7EFC681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17C018-D3EE-4A69-847C-EB15436FA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3C7F-D324-4D47-9208-12AC8909CEB5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A908C2-5E6B-4B4B-8769-95F25D371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41B1A3-2105-43E1-AD98-310BDC90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765F9-94DF-4DD3-B60E-37929132E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61A6B50-642A-4C87-965B-E6300E916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ED2EF-D260-4DD2-B587-440673C38C30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129F61-F71E-4543-A1C4-A5FB8950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64E0E0-FD29-4200-9EE2-E47FA22F4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2353F-10EF-4E96-82B6-2E693D976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7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20A268F-FCC1-46CE-93F1-5E7670FA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2A174-196C-4000-9A07-DF4781595843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EA3C8A7-A1ED-4990-9578-A7238B593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7C2C28-355C-4BEC-AE0C-ED9DD5A66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F8F30-49D9-44C1-BB91-382E80E5B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8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A3F1FFA-F5DA-4E1F-8016-F8128B48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3C579-FA2B-41A9-8340-B91470A616DD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6C23859-59D0-4D88-830E-15835D5FF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88F21A-9430-4CE4-A896-AD5A96846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52FE3-BE5C-4B66-B0ED-C36D395F2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FC6659-5C1A-49B3-8CFD-9F018CDF6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0B1C6-365D-4E2E-AA58-384DE9745C47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812B43-B420-4C31-B991-09A63F966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5607388-A029-4DFE-96E9-484F0E389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9BBE1-33D6-4797-AE17-77F926E8C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8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E691C0-1881-4A38-B23A-2FE7D6942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98B8E-18D0-4177-B80F-FF8CDCC97DD8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1127FF-0AEF-401C-B4E5-294E448BC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77EB99-3AA0-4239-B21F-C52B8B7F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74BD-34D4-4D82-9F32-C175338D2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>
            <a:extLst>
              <a:ext uri="{FF2B5EF4-FFF2-40B4-BE49-F238E27FC236}">
                <a16:creationId xmlns:a16="http://schemas.microsoft.com/office/drawing/2014/main" id="{1EFF36A1-AF5C-4784-B9BF-22C86C04549A}"/>
              </a:ext>
            </a:extLst>
          </p:cNvPr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41918F6-210D-4192-8CA6-AF826AD6E433}"/>
                </a:ext>
              </a:extLst>
            </p:cNvPr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97148D2-6990-4C9D-AF7D-1EF58B77AE5F}"/>
                </a:ext>
              </a:extLst>
            </p:cNvPr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54153E4C-6F78-4DA9-B2D2-0346BC7F2A2B}"/>
                </a:ext>
              </a:extLst>
            </p:cNvPr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>
              <a:extLst>
                <a:ext uri="{FF2B5EF4-FFF2-40B4-BE49-F238E27FC236}">
                  <a16:creationId xmlns:a16="http://schemas.microsoft.com/office/drawing/2014/main" id="{43B399DA-7374-4454-AE34-C1F92D963ED9}"/>
                </a:ext>
              </a:extLst>
            </p:cNvPr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24C35C55-C210-4DD6-9D86-AD17C4827796}"/>
                </a:ext>
              </a:extLst>
            </p:cNvPr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2FFAA4C5-60F9-423B-ADD8-078C0F0F6E0F}"/>
                </a:ext>
              </a:extLst>
            </p:cNvPr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>
              <a:extLst>
                <a:ext uri="{FF2B5EF4-FFF2-40B4-BE49-F238E27FC236}">
                  <a16:creationId xmlns:a16="http://schemas.microsoft.com/office/drawing/2014/main" id="{F976214A-E9F6-4F83-A1DE-DD139042E704}"/>
                </a:ext>
              </a:extLst>
            </p:cNvPr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>
              <a:extLst>
                <a:ext uri="{FF2B5EF4-FFF2-40B4-BE49-F238E27FC236}">
                  <a16:creationId xmlns:a16="http://schemas.microsoft.com/office/drawing/2014/main" id="{B8AA6202-73A3-4933-A72B-B9355C401A1A}"/>
                </a:ext>
              </a:extLst>
            </p:cNvPr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EDE008F7-B139-4EE7-8426-4F2E44C0FAFA}"/>
                </a:ext>
              </a:extLst>
            </p:cNvPr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0351BAA-572A-4091-8B67-E785894FBD1D}"/>
                </a:ext>
              </a:extLst>
            </p:cNvPr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68AE913-442E-4735-A312-CDA0593DF4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A87A43A3-1C54-4C4B-B214-B36D041D55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6B0FD-3112-4839-8439-507EF5DA9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59D02A-3A2C-4E1A-B499-30DE7C4196DD}" type="datetimeFigureOut">
              <a:rPr lang="en-US"/>
              <a:pPr>
                <a:defRPr/>
              </a:pPr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39405-B0CC-4E9A-A2FD-EC78024CF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EBC8A-3744-4A7D-8FBE-BCEDE2344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6F4EE006-03CF-4BDF-BEB5-ACB3E2F34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6" r:id="rId11"/>
    <p:sldLayoutId id="2147483681" r:id="rId12"/>
    <p:sldLayoutId id="2147483687" r:id="rId13"/>
    <p:sldLayoutId id="2147483682" r:id="rId14"/>
    <p:sldLayoutId id="2147483683" r:id="rId15"/>
    <p:sldLayoutId id="2147483684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asinska@nbuv.gov.u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5000"/>
                <a:lumOff val="95000"/>
              </a:schemeClr>
            </a:gs>
            <a:gs pos="9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92992F-40AA-4FF6-9D45-A29259AD9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279" y="3341696"/>
            <a:ext cx="7675563" cy="1415834"/>
          </a:xfr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normAutofit fontScale="90000"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r>
              <a:rPr lang="uk-UA" altLang="ru-RU" sz="3600" b="1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ІНФОРМАЦІЙНІ ТЕХНОЛОГІЇ ЯК ВИКЛИК ДЛЯ</a:t>
            </a:r>
            <a:br>
              <a:rPr lang="uk-UA" altLang="ru-RU" sz="3600" b="1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</a:br>
            <a:r>
              <a:rPr lang="uk-UA" altLang="ru-RU" sz="3600" b="1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БІБЛІОТЕКАРЯ ТА КОРИСТУВАЧА</a:t>
            </a:r>
            <a:br>
              <a:rPr lang="ru-RU" altLang="ru-RU" sz="1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CAFDE2E-3008-403E-8E6A-15693958C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77320" y="1356388"/>
            <a:ext cx="8596668" cy="1513914"/>
          </a:xfrm>
        </p:spPr>
        <p:txBody>
          <a:bodyPr/>
          <a:lstStyle/>
          <a:p>
            <a:r>
              <a:rPr lang="uk-UA" altLang="ru-RU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Міжнародна наукова конференція</a:t>
            </a: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  </a:t>
            </a:r>
            <a:b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«БІБЛІОТЕКА. НАУКА. КОМУНІКАЦІЯ»</a:t>
            </a:r>
            <a:br>
              <a:rPr lang="en-US" altLang="ru-RU" sz="1800" b="1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uk-UA" altLang="ru-RU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                                               6  жовтня  2020 року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0054B8CB-9AED-48D0-8EED-7868E9125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440" y="276888"/>
            <a:ext cx="767556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3027E0-7C66-4CFC-A26F-881963DAB082}"/>
              </a:ext>
            </a:extLst>
          </p:cNvPr>
          <p:cNvSpPr txBox="1"/>
          <p:nvPr/>
        </p:nvSpPr>
        <p:spPr>
          <a:xfrm>
            <a:off x="3341077" y="5032264"/>
            <a:ext cx="6119446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1800" b="1" dirty="0">
                <a:latin typeface="Book Antiqua" panose="02040602050305030304" pitchFamily="18" charset="0"/>
              </a:rPr>
              <a:t>Олександра </a:t>
            </a:r>
            <a:r>
              <a:rPr lang="uk-UA" altLang="ru-RU" sz="1800" b="1" dirty="0" err="1">
                <a:latin typeface="Book Antiqua" panose="02040602050305030304" pitchFamily="18" charset="0"/>
              </a:rPr>
              <a:t>Ясінська</a:t>
            </a:r>
            <a:endParaRPr lang="uk-UA" altLang="ru-RU" sz="1800" b="1" dirty="0">
              <a:latin typeface="Book Antiqua" panose="02040602050305030304" pitchFamily="18" charset="0"/>
            </a:endParaRPr>
          </a:p>
          <a:p>
            <a:pPr marL="0" indent="0" algn="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1800" dirty="0">
                <a:latin typeface="Book Antiqua" panose="02040602050305030304" pitchFamily="18" charset="0"/>
              </a:rPr>
              <a:t>молодший науковий співробітник НБУВ</a:t>
            </a:r>
          </a:p>
          <a:p>
            <a:pPr marL="0" indent="0" algn="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1800" b="1" dirty="0">
                <a:latin typeface="Book Antiqua" panose="02040602050305030304" pitchFamily="18" charset="0"/>
                <a:hlinkClick r:id="rId3"/>
              </a:rPr>
              <a:t>yasinska@nbuv.gov.ua</a:t>
            </a:r>
            <a:r>
              <a:rPr lang="uk-UA" altLang="ru-RU" sz="1800" b="1" dirty="0">
                <a:latin typeface="Book Antiqua" panose="02040602050305030304" pitchFamily="18" charset="0"/>
              </a:rPr>
              <a:t> </a:t>
            </a:r>
            <a:r>
              <a:rPr lang="ru-RU" altLang="ru-RU" sz="1800" dirty="0">
                <a:latin typeface="Book Antiqua" panose="02040602050305030304" pitchFamily="18" charset="0"/>
              </a:rPr>
              <a:t> </a:t>
            </a:r>
            <a:endParaRPr lang="uk-UA" altLang="ru-RU" sz="1800" dirty="0">
              <a:solidFill>
                <a:srgbClr val="000066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FD7F9-7001-44AF-93EA-965821002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2905" y="2293495"/>
            <a:ext cx="6081270" cy="2653259"/>
          </a:xfrm>
        </p:spPr>
        <p:txBody>
          <a:bodyPr/>
          <a:lstStyle/>
          <a:p>
            <a:r>
              <a:rPr lang="ru-RU" sz="48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Дякую</a:t>
            </a:r>
            <a:r>
              <a:rPr lang="ru-RU" sz="4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 за </a:t>
            </a:r>
            <a:r>
              <a:rPr lang="ru-RU" sz="48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увагу</a:t>
            </a:r>
            <a:r>
              <a:rPr lang="ru-RU" sz="4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!</a:t>
            </a:r>
            <a:br>
              <a:rPr lang="ru-RU" sz="4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</a:br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95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2525628D-EACA-4EC7-BEA8-63B2032C5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609600"/>
            <a:ext cx="8596312" cy="664564"/>
          </a:xfrm>
        </p:spPr>
        <p:txBody>
          <a:bodyPr/>
          <a:lstStyle/>
          <a:p>
            <a:r>
              <a:rPr lang="ru-RU" altLang="ru-RU" dirty="0" err="1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Сучасні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altLang="ru-RU" dirty="0" err="1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технологічні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> новинки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A7353B-602D-4DEB-8BDD-C53242135C0F}"/>
              </a:ext>
            </a:extLst>
          </p:cNvPr>
          <p:cNvSpPr txBox="1"/>
          <p:nvPr/>
        </p:nvSpPr>
        <p:spPr>
          <a:xfrm>
            <a:off x="510212" y="1431322"/>
            <a:ext cx="859631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Сучасні технологічні новинки – мобільні гаджети та застосунки, 3</a:t>
            </a:r>
            <a:r>
              <a:rPr lang="en-US" sz="28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D</a:t>
            </a:r>
            <a:r>
              <a:rPr lang="uk-UA" sz="28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-технології, віртуальна й доповнена реальність – у поєднанні з інформаційним потоком, потребує цілеспрямованої підготовки особистості до грамотного та особливо безпечного їх використання. </a:t>
            </a:r>
            <a:endParaRPr lang="ru-RU" sz="2800" dirty="0">
              <a:latin typeface="Book Antiqua" panose="0204060205030503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74A5174-81DC-4B9C-BCE6-4CF9281E6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7358" y="4136912"/>
            <a:ext cx="3452812" cy="25795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7ECA9-3947-4EAA-B586-4BA57FE6D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7" y="209862"/>
            <a:ext cx="8674568" cy="1813810"/>
          </a:xfrm>
        </p:spPr>
        <p:txBody>
          <a:bodyPr/>
          <a:lstStyle/>
          <a:p>
            <a:r>
              <a:rPr lang="uk-UA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uk-UA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оловним завданням сучасної бібліотеки є відповідний рівень підготовки бібліотечних фахівців, які могли б навчати читачів використовувати сучасні інформаційні технології. 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4E74093-DCA1-4FFF-BB98-0A58D53E8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655" y="2023672"/>
            <a:ext cx="4986471" cy="41975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00830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CC3AFB0D-1CB3-4273-9BF6-59C1717F3B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9265611"/>
              </p:ext>
            </p:extLst>
          </p:nvPr>
        </p:nvGraphicFramePr>
        <p:xfrm>
          <a:off x="384313" y="311874"/>
          <a:ext cx="8878958" cy="5730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51C939C-163B-4014-848B-7A8771AF2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862" y="6042025"/>
            <a:ext cx="9816955" cy="504102"/>
          </a:xfrm>
        </p:spPr>
        <p:txBody>
          <a:bodyPr/>
          <a:lstStyle/>
          <a:p>
            <a:pPr>
              <a:defRPr/>
            </a:pPr>
            <a:r>
              <a:rPr lang="ru-RU" dirty="0" err="1"/>
              <a:t>Лобузін</a:t>
            </a:r>
            <a:r>
              <a:rPr lang="ru-RU" dirty="0"/>
              <a:t> І. </a:t>
            </a:r>
            <a:r>
              <a:rPr lang="ru-RU" dirty="0" err="1"/>
              <a:t>Цифрові</a:t>
            </a:r>
            <a:r>
              <a:rPr lang="ru-RU" dirty="0"/>
              <a:t> </a:t>
            </a:r>
            <a:r>
              <a:rPr lang="ru-RU" dirty="0" err="1"/>
              <a:t>бібліотекарі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 е-науки та </a:t>
            </a:r>
            <a:r>
              <a:rPr lang="ru-RU" dirty="0" err="1"/>
              <a:t>семантичних</a:t>
            </a:r>
            <a:r>
              <a:rPr lang="ru-RU" dirty="0"/>
              <a:t> веб-</a:t>
            </a:r>
            <a:r>
              <a:rPr lang="ru-RU" dirty="0" err="1"/>
              <a:t>технологій</a:t>
            </a:r>
            <a:r>
              <a:rPr lang="ru-RU" dirty="0"/>
              <a:t>. </a:t>
            </a:r>
            <a:r>
              <a:rPr lang="ru-RU" dirty="0" err="1"/>
              <a:t>Бібліотечний</a:t>
            </a:r>
            <a:r>
              <a:rPr lang="ru-RU" dirty="0"/>
              <a:t> </a:t>
            </a:r>
            <a:r>
              <a:rPr lang="ru-RU" dirty="0" err="1"/>
              <a:t>вісник</a:t>
            </a:r>
            <a:r>
              <a:rPr lang="ru-RU" dirty="0"/>
              <a:t>. 2019. № 6. С. 18-24. </a:t>
            </a:r>
            <a:r>
              <a:rPr lang="en-US" dirty="0"/>
              <a:t>URL: http://nbuv.gov.ua/UJRN/bv_2019_6_5.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0472E3-9CBB-40FC-A5DB-2377148FD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584" y="0"/>
            <a:ext cx="10654701" cy="815975"/>
          </a:xfrm>
        </p:spPr>
        <p:txBody>
          <a:bodyPr/>
          <a:lstStyle/>
          <a:p>
            <a:r>
              <a:rPr lang="uk-UA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Ключові компетентності сучасного </a:t>
            </a:r>
            <a:r>
              <a:rPr lang="uk-UA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бібліотекаря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4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3CEFD-EA26-47AB-837F-B24965656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106017"/>
            <a:ext cx="8653670" cy="634479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І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нформаційно грамотна людина: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013DD8-641F-4453-A92E-D5B972C18B52}"/>
              </a:ext>
            </a:extLst>
          </p:cNvPr>
          <p:cNvSpPr txBox="1"/>
          <p:nvPr/>
        </p:nvSpPr>
        <p:spPr>
          <a:xfrm>
            <a:off x="291549" y="609601"/>
            <a:ext cx="9965634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В</a:t>
            </a: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изнає, що точна і повна інформація є основою для інтелектуального прийняття рішень;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Визнає потребу в інформації;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Ф</a:t>
            </a: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ормулює питання на основі інформаційних потреб;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В</a:t>
            </a: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изначає потенційні джерела інформації;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Р</a:t>
            </a: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озробляє успішні стратегії пошуку;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Д</a:t>
            </a: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оступ до джерел інформації, включаючи комп'ютерну та іншу</a:t>
            </a:r>
            <a:b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</a:b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новітні технології;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О</a:t>
            </a: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цінює інформацію;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Організовує інформацію для практичного застосування;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–"/>
              <a:tabLst>
                <a:tab pos="-1257300" algn="l"/>
                <a:tab pos="304800" algn="l"/>
              </a:tabLst>
            </a:pPr>
            <a:r>
              <a:rPr lang="uk-UA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І</a:t>
            </a:r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нтегрує нову інформацію в існуючий масив знань;</a:t>
            </a:r>
            <a:endParaRPr lang="ru-RU" sz="2000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r>
              <a:rPr lang="uk-UA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використовує інформацію з критичної точки зору та у вирішенні проблем</a:t>
            </a:r>
            <a:endParaRPr lang="ru-RU" sz="2000" dirty="0">
              <a:latin typeface="Book Antiqua" panose="0204060205030503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4CEEA8C-35EF-437E-8B65-01C8203DB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277" y="1419589"/>
            <a:ext cx="3338291" cy="38338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4FB999D-63B9-4C98-9532-46AF3714E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7565" y="6248399"/>
            <a:ext cx="11502886" cy="503584"/>
          </a:xfrm>
        </p:spPr>
        <p:txBody>
          <a:bodyPr/>
          <a:lstStyle/>
          <a:p>
            <a:pPr>
              <a:defRPr/>
            </a:pPr>
            <a:r>
              <a:rPr lang="en-US" dirty="0"/>
              <a:t>Doyle C. S. Information Literacy in an Information Society: ERIC Clearinghouse on Information &amp; </a:t>
            </a:r>
            <a:r>
              <a:rPr lang="en-US" dirty="0" err="1"/>
              <a:t>Technology.Syracuse</a:t>
            </a:r>
            <a:r>
              <a:rPr lang="en-US" dirty="0"/>
              <a:t> University.</a:t>
            </a:r>
            <a:endParaRPr lang="uk-UA" dirty="0"/>
          </a:p>
          <a:p>
            <a:pPr>
              <a:defRPr/>
            </a:pPr>
            <a:r>
              <a:rPr lang="en-US" dirty="0"/>
              <a:t> New York/ ERIC Clearinghouse on Information and Technology. 1994. 82p.</a:t>
            </a:r>
          </a:p>
        </p:txBody>
      </p:sp>
    </p:spTree>
    <p:extLst>
      <p:ext uri="{BB962C8B-B14F-4D97-AF65-F5344CB8AC3E}">
        <p14:creationId xmlns:p14="http://schemas.microsoft.com/office/powerpoint/2010/main" val="4080031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8A65A-89D4-4477-9650-C79C4B8D6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596348"/>
          </a:xfrm>
        </p:spPr>
        <p:txBody>
          <a:bodyPr/>
          <a:lstStyle/>
          <a:p>
            <a:pPr algn="ctr"/>
            <a:r>
              <a:rPr lang="uk-UA" sz="2000" b="1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Інформаційна грамотність (визначення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Американської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бібліотечної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асоціації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(ALA, 1998) </a:t>
            </a:r>
            <a:r>
              <a:rPr lang="uk-UA" sz="2000" b="1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):</a:t>
            </a:r>
            <a:br>
              <a:rPr lang="uk-UA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</a:br>
            <a:br>
              <a:rPr lang="uk-UA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</a:b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«Бути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інформаційно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грамотним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означає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здатність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зрозуміти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uk-UA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актуальність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інформації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можливість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її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пошуку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оцінки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і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ефективного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використання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.»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FF23CC3-3416-4E8F-83D9-EB4FDF1A6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C706-D5C9-4E5A-BD62-0134996A21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Нижний колонтитул 7">
            <a:extLst>
              <a:ext uri="{FF2B5EF4-FFF2-40B4-BE49-F238E27FC236}">
                <a16:creationId xmlns:a16="http://schemas.microsoft.com/office/drawing/2014/main" id="{9FF5E267-4A94-4AB9-9782-69CCEE82B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7565" y="6248399"/>
            <a:ext cx="11502886" cy="503584"/>
          </a:xfrm>
        </p:spPr>
        <p:txBody>
          <a:bodyPr/>
          <a:lstStyle/>
          <a:p>
            <a:pPr>
              <a:defRPr/>
            </a:pPr>
            <a:r>
              <a:rPr lang="en-US" b="1" i="0" u="none" strike="noStrike" dirty="0">
                <a:solidFill>
                  <a:srgbClr val="002D19"/>
                </a:solidFill>
                <a:effectLst/>
                <a:latin typeface="georgia" panose="02040502050405020303" pitchFamily="18" charset="0"/>
              </a:rPr>
              <a:t>Jesús Lau</a:t>
            </a:r>
            <a:r>
              <a:rPr lang="uk-UA" b="1" i="0" u="none" strike="noStrike" dirty="0">
                <a:solidFill>
                  <a:srgbClr val="002D19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b="0" i="0" u="none" strike="noStrike" dirty="0">
                <a:solidFill>
                  <a:srgbClr val="009194"/>
                </a:solidFill>
                <a:effectLst/>
                <a:latin typeface="georgia" panose="02040502050405020303" pitchFamily="18" charset="0"/>
              </a:rPr>
              <a:t>Guidelines on Information Literacy for Lifelong Learning</a:t>
            </a:r>
          </a:p>
          <a:p>
            <a:pPr>
              <a:defRPr/>
            </a:pPr>
            <a:r>
              <a:rPr lang="en-US" dirty="0"/>
              <a:t>https://www.ifla.org/publications/guidelines-on-information-literacy-for-lifelong-learning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CC1D0A8-785B-4CF7-85A0-29B9AF4AE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643" y="4048759"/>
            <a:ext cx="2769705" cy="215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08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A33F22-ABE2-48A6-812F-A9E5A4A8A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106018"/>
            <a:ext cx="8596312" cy="709957"/>
          </a:xfrm>
        </p:spPr>
        <p:txBody>
          <a:bodyPr/>
          <a:lstStyle/>
          <a:p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Інформаційно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 грамотна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людина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володіє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 такими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здібностями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ведення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пошуку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(</a:t>
            </a:r>
            <a:r>
              <a:rPr lang="uk-UA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за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McKenzie, Jamie)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rPr>
              <a:t>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60F74F-955D-4296-8163-EB7C17760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138173"/>
            <a:ext cx="9846365" cy="4055713"/>
          </a:xfrm>
        </p:spPr>
        <p:txBody>
          <a:bodyPr/>
          <a:lstStyle/>
          <a:p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генерацією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нових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ідей</a:t>
            </a:r>
            <a:r>
              <a:rPr lang="ru-RU" sz="2800" dirty="0">
                <a:latin typeface="Book Antiqua" panose="02040602050305030304" pitchFamily="18" charset="0"/>
              </a:rPr>
              <a:t>: </a:t>
            </a:r>
            <a:r>
              <a:rPr lang="ru-RU" sz="2800" dirty="0" err="1">
                <a:latin typeface="Book Antiqua" panose="02040602050305030304" pitchFamily="18" charset="0"/>
              </a:rPr>
              <a:t>створенню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нових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ідей</a:t>
            </a:r>
            <a:r>
              <a:rPr lang="ru-RU" sz="2800" dirty="0">
                <a:latin typeface="Book Antiqua" panose="02040602050305030304" pitchFamily="18" charset="0"/>
              </a:rPr>
              <a:t> /</a:t>
            </a:r>
            <a:r>
              <a:rPr lang="ru-RU" sz="2800" dirty="0" err="1">
                <a:latin typeface="Book Antiqua" panose="02040602050305030304" pitchFamily="18" charset="0"/>
              </a:rPr>
              <a:t>гіпотез</a:t>
            </a:r>
            <a:r>
              <a:rPr lang="ru-RU" sz="2800" dirty="0">
                <a:latin typeface="Book Antiqua" panose="02040602050305030304" pitchFamily="18" charset="0"/>
              </a:rPr>
              <a:t>;</a:t>
            </a:r>
          </a:p>
          <a:p>
            <a:r>
              <a:rPr lang="ru-RU" sz="2800" dirty="0" err="1">
                <a:latin typeface="Book Antiqua" panose="02040602050305030304" pitchFamily="18" charset="0"/>
              </a:rPr>
              <a:t>інтерпретацією</a:t>
            </a:r>
            <a:r>
              <a:rPr lang="ru-RU" sz="2800" dirty="0">
                <a:latin typeface="Book Antiqua" panose="02040602050305030304" pitchFamily="18" charset="0"/>
              </a:rPr>
              <a:t>: </a:t>
            </a:r>
            <a:r>
              <a:rPr lang="ru-RU" sz="2800" dirty="0" err="1">
                <a:latin typeface="Book Antiqua" panose="02040602050305030304" pitchFamily="18" charset="0"/>
              </a:rPr>
              <a:t>здатністю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перетворити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дані</a:t>
            </a:r>
            <a:r>
              <a:rPr lang="ru-RU" sz="2800" dirty="0">
                <a:latin typeface="Book Antiqua" panose="02040602050305030304" pitchFamily="18" charset="0"/>
              </a:rPr>
              <a:t> та </a:t>
            </a:r>
            <a:r>
              <a:rPr lang="ru-RU" sz="2800" dirty="0" err="1">
                <a:latin typeface="Book Antiqua" panose="02040602050305030304" pitchFamily="18" charset="0"/>
              </a:rPr>
              <a:t>інформацію</a:t>
            </a:r>
            <a:r>
              <a:rPr lang="ru-RU" sz="2800" dirty="0">
                <a:latin typeface="Book Antiqua" panose="02040602050305030304" pitchFamily="18" charset="0"/>
              </a:rPr>
              <a:t> в </a:t>
            </a:r>
            <a:r>
              <a:rPr lang="ru-RU" sz="2800" dirty="0" err="1">
                <a:latin typeface="Book Antiqua" panose="02040602050305030304" pitchFamily="18" charset="0"/>
              </a:rPr>
              <a:t>знання</a:t>
            </a:r>
            <a:r>
              <a:rPr lang="ru-RU" sz="2800" dirty="0">
                <a:latin typeface="Book Antiqua" panose="02040602050305030304" pitchFamily="18" charset="0"/>
              </a:rPr>
              <a:t>;</a:t>
            </a:r>
          </a:p>
          <a:p>
            <a:r>
              <a:rPr lang="ru-RU" sz="2800" dirty="0" err="1">
                <a:latin typeface="Book Antiqua" panose="02040602050305030304" pitchFamily="18" charset="0"/>
              </a:rPr>
              <a:t>здатністю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знайти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відповідну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інформацію</a:t>
            </a:r>
            <a:r>
              <a:rPr lang="ru-RU" sz="2800" dirty="0">
                <a:latin typeface="Book Antiqua" panose="02040602050305030304" pitchFamily="18" charset="0"/>
              </a:rPr>
              <a:t>, </a:t>
            </a:r>
            <a:r>
              <a:rPr lang="ru-RU" sz="2800" dirty="0" err="1">
                <a:latin typeface="Book Antiqua" panose="02040602050305030304" pitchFamily="18" charset="0"/>
              </a:rPr>
              <a:t>проаналізувати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її</a:t>
            </a:r>
            <a:r>
              <a:rPr lang="ru-RU" sz="2800" dirty="0">
                <a:latin typeface="Book Antiqua" panose="02040602050305030304" pitchFamily="18" charset="0"/>
              </a:rPr>
              <a:t>, </a:t>
            </a:r>
            <a:r>
              <a:rPr lang="ru-RU" sz="2800" dirty="0" err="1">
                <a:latin typeface="Book Antiqua" panose="02040602050305030304" pitchFamily="18" charset="0"/>
              </a:rPr>
              <a:t>розсортувати</a:t>
            </a:r>
            <a:r>
              <a:rPr lang="ru-RU" sz="2800" dirty="0">
                <a:latin typeface="Book Antiqua" panose="02040602050305030304" pitchFamily="18" charset="0"/>
              </a:rPr>
              <a:t> і </a:t>
            </a:r>
            <a:r>
              <a:rPr lang="ru-RU" sz="2800" dirty="0" err="1">
                <a:latin typeface="Book Antiqua" panose="02040602050305030304" pitchFamily="18" charset="0"/>
              </a:rPr>
              <a:t>відібрати</a:t>
            </a:r>
            <a:r>
              <a:rPr lang="ru-RU" sz="2800" dirty="0">
                <a:latin typeface="Book Antiqua" panose="02040602050305030304" pitchFamily="18" charset="0"/>
              </a:rPr>
              <a:t> </a:t>
            </a:r>
            <a:r>
              <a:rPr lang="ru-RU" sz="2800" dirty="0" err="1">
                <a:latin typeface="Book Antiqua" panose="02040602050305030304" pitchFamily="18" charset="0"/>
              </a:rPr>
              <a:t>потрібне</a:t>
            </a:r>
            <a:r>
              <a:rPr lang="ru-RU" sz="2800" dirty="0">
                <a:latin typeface="Book Antiqua" panose="0204060205030503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7C6A96-21A2-40C0-9D24-EAD12DDE3FBB}"/>
              </a:ext>
            </a:extLst>
          </p:cNvPr>
          <p:cNvSpPr txBox="1"/>
          <p:nvPr/>
        </p:nvSpPr>
        <p:spPr>
          <a:xfrm>
            <a:off x="789988" y="5925234"/>
            <a:ext cx="837206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McKenzie, Jamie. (1997). Filling the Tool Box: Classroom Strategies to Engender Student Questioning. http://fromnowon.org/toolbox.html#Class</a:t>
            </a:r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5B9F0A4-B8D1-4C7A-AB3D-9A6B17379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5042" y="3791027"/>
            <a:ext cx="3121152" cy="20726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01038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F1EBE4-D5E9-47A2-B2B9-82715F74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524"/>
            <a:ext cx="10031896" cy="1073426"/>
          </a:xfrm>
        </p:spPr>
        <p:txBody>
          <a:bodyPr/>
          <a:lstStyle/>
          <a:p>
            <a:pPr algn="ctr"/>
            <a:r>
              <a:rPr lang="uk-UA" sz="3500" dirty="0">
                <a:solidFill>
                  <a:schemeClr val="accent6">
                    <a:lumMod val="75000"/>
                  </a:schemeClr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Співпраця вченого та бібліотечного фахівця</a:t>
            </a:r>
            <a:endParaRPr lang="ru-RU" sz="3500" dirty="0">
              <a:solidFill>
                <a:schemeClr val="accent6">
                  <a:lumMod val="75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8427F2EF-0BAF-46F8-91B0-EEB4B7E01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616" y="4511836"/>
            <a:ext cx="2732889" cy="221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755E020-66F4-43CC-8F2B-DFE39A64EFEF}"/>
              </a:ext>
            </a:extLst>
          </p:cNvPr>
          <p:cNvSpPr txBox="1"/>
          <p:nvPr/>
        </p:nvSpPr>
        <p:spPr>
          <a:xfrm>
            <a:off x="755374" y="876289"/>
            <a:ext cx="84118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err="1">
                <a:latin typeface="Book Antiqua" panose="02040602050305030304" pitchFamily="18" charset="0"/>
              </a:rPr>
              <a:t>Вчені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повинні</a:t>
            </a:r>
            <a:r>
              <a:rPr lang="ru-RU" sz="2400" dirty="0">
                <a:latin typeface="Book Antiqua" panose="02040602050305030304" pitchFamily="18" charset="0"/>
              </a:rPr>
              <a:t> бути </a:t>
            </a:r>
            <a:r>
              <a:rPr lang="ru-RU" sz="2400" dirty="0" err="1">
                <a:latin typeface="Book Antiqua" panose="02040602050305030304" pitchFamily="18" charset="0"/>
              </a:rPr>
              <a:t>частиною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інноваційних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процесів</a:t>
            </a:r>
            <a:r>
              <a:rPr lang="ru-RU" sz="2400" dirty="0">
                <a:latin typeface="Book Antiqua" panose="02040602050305030304" pitchFamily="18" charset="0"/>
              </a:rPr>
              <a:t> в </a:t>
            </a:r>
            <a:r>
              <a:rPr lang="ru-RU" sz="2400" dirty="0" err="1">
                <a:latin typeface="Book Antiqua" panose="02040602050305030304" pitchFamily="18" charset="0"/>
              </a:rPr>
              <a:t>бібліотеках</a:t>
            </a:r>
            <a:r>
              <a:rPr lang="ru-RU" sz="2400" dirty="0">
                <a:latin typeface="Book Antiqua" panose="0204060205030503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err="1">
                <a:latin typeface="Book Antiqua" panose="02040602050305030304" pitchFamily="18" charset="0"/>
              </a:rPr>
              <a:t>Вчені</a:t>
            </a:r>
            <a:r>
              <a:rPr lang="ru-RU" sz="2400" dirty="0">
                <a:latin typeface="Book Antiqua" panose="02040602050305030304" pitchFamily="18" charset="0"/>
              </a:rPr>
              <a:t> та </a:t>
            </a:r>
            <a:r>
              <a:rPr lang="ru-RU" sz="2400" dirty="0" err="1">
                <a:latin typeface="Book Antiqua" panose="02040602050305030304" pitchFamily="18" charset="0"/>
              </a:rPr>
              <a:t>бібліотечні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фахівці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повинні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прагнути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спільного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творення</a:t>
            </a:r>
            <a:r>
              <a:rPr lang="ru-RU" sz="2400" dirty="0">
                <a:latin typeface="Book Antiqua" panose="02040602050305030304" pitchFamily="18" charset="0"/>
              </a:rPr>
              <a:t> простору та </a:t>
            </a:r>
            <a:r>
              <a:rPr lang="ru-RU" sz="2400" dirty="0" err="1">
                <a:latin typeface="Book Antiqua" panose="02040602050305030304" pitchFamily="18" charset="0"/>
              </a:rPr>
              <a:t>спільних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дій</a:t>
            </a:r>
            <a:r>
              <a:rPr lang="ru-RU" sz="2400" dirty="0">
                <a:latin typeface="Book Antiqua" panose="0204060205030503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Book Antiqua" panose="02040602050305030304" pitchFamily="18" charset="0"/>
              </a:rPr>
              <a:t>Запит на </a:t>
            </a:r>
            <a:r>
              <a:rPr lang="ru-RU" sz="2400" dirty="0" err="1">
                <a:latin typeface="Book Antiqua" panose="02040602050305030304" pitchFamily="18" charset="0"/>
              </a:rPr>
              <a:t>нові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послуги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формується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під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впливом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ідей</a:t>
            </a:r>
            <a:r>
              <a:rPr lang="ru-RU" sz="2400" dirty="0">
                <a:latin typeface="Book Antiqua" panose="02040602050305030304" pitchFamily="18" charset="0"/>
              </a:rPr>
              <a:t> та </a:t>
            </a:r>
            <a:r>
              <a:rPr lang="ru-RU" sz="2400" dirty="0" err="1">
                <a:latin typeface="Book Antiqua" panose="02040602050305030304" pitchFamily="18" charset="0"/>
              </a:rPr>
              <a:t>взаємодії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вчених</a:t>
            </a:r>
            <a:r>
              <a:rPr lang="ru-RU" sz="2400" dirty="0">
                <a:latin typeface="Book Antiqua" panose="02040602050305030304" pitchFamily="18" charset="0"/>
              </a:rPr>
              <a:t> і </a:t>
            </a:r>
            <a:r>
              <a:rPr lang="ru-RU" sz="2400" dirty="0" err="1">
                <a:latin typeface="Book Antiqua" panose="02040602050305030304" pitchFamily="18" charset="0"/>
              </a:rPr>
              <a:t>бібліотечних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фахівів</a:t>
            </a:r>
            <a:r>
              <a:rPr lang="ru-RU" sz="2400" dirty="0">
                <a:latin typeface="Book Antiqua" panose="0204060205030503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err="1">
                <a:latin typeface="Book Antiqua" panose="02040602050305030304" pitchFamily="18" charset="0"/>
              </a:rPr>
              <a:t>Щоб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збільшити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кількість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активних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користувачів</a:t>
            </a:r>
            <a:r>
              <a:rPr lang="ru-RU" sz="2400" dirty="0">
                <a:latin typeface="Book Antiqua" panose="02040602050305030304" pitchFamily="18" charset="0"/>
              </a:rPr>
              <a:t>, </a:t>
            </a:r>
            <a:r>
              <a:rPr lang="ru-RU" sz="2400" dirty="0" err="1">
                <a:latin typeface="Book Antiqua" panose="02040602050305030304" pitchFamily="18" charset="0"/>
              </a:rPr>
              <a:t>бібліотеки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повинні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використовувати</a:t>
            </a:r>
            <a:r>
              <a:rPr lang="ru-RU" sz="2400" dirty="0">
                <a:latin typeface="Book Antiqua" panose="02040602050305030304" pitchFamily="18" charset="0"/>
              </a:rPr>
              <a:t> весь </a:t>
            </a:r>
            <a:r>
              <a:rPr lang="ru-RU" sz="2400" dirty="0" err="1">
                <a:latin typeface="Book Antiqua" panose="02040602050305030304" pitchFamily="18" charset="0"/>
              </a:rPr>
              <a:t>інструментарій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сучасних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цифрових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комунікацій</a:t>
            </a:r>
            <a:r>
              <a:rPr lang="ru-RU" sz="2400" dirty="0">
                <a:latin typeface="Book Antiqua" panose="020406020503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5434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066E2E-C446-4905-9A29-20A7CEF2F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193261"/>
            <a:ext cx="8596312" cy="1737139"/>
          </a:xfrm>
        </p:spPr>
        <p:txBody>
          <a:bodyPr/>
          <a:lstStyle/>
          <a:p>
            <a:pPr algn="ctr"/>
            <a:r>
              <a:rPr lang="uk-UA" sz="2800" dirty="0">
                <a:solidFill>
                  <a:schemeClr val="accent6">
                    <a:lumMod val="75000"/>
                  </a:schemeClr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Ефективними формами роботи щодо підвищення інформаційної грамотності користувачів бібліотек, може бути залучення фахівців з інформаційних технологій до співпраці, освоєння нових програм та розробка сучасних проектів з операторами мобільного зв'язку, видавництвами тощо.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70CA8C9-E3A7-4B7E-864C-987290A9E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471" y="3429000"/>
            <a:ext cx="5383328" cy="30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23309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523</Words>
  <Application>Microsoft Office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Book Antiqua</vt:lpstr>
      <vt:lpstr>Calibri</vt:lpstr>
      <vt:lpstr>georgia</vt:lpstr>
      <vt:lpstr>Times New Roman</vt:lpstr>
      <vt:lpstr>Trebuchet MS</vt:lpstr>
      <vt:lpstr>Wingdings</vt:lpstr>
      <vt:lpstr>Wingdings 3</vt:lpstr>
      <vt:lpstr>Аспект</vt:lpstr>
      <vt:lpstr>ІНФОРМАЦІЙНІ ТЕХНОЛОГІЇ ЯК ВИКЛИК ДЛЯ  БІБЛІОТЕКАРЯ ТА КОРИСТУВАЧА </vt:lpstr>
      <vt:lpstr>Сучасні технологічні новинки</vt:lpstr>
      <vt:lpstr>Головним завданням сучасної бібліотеки є відповідний рівень підготовки бібліотечних фахівців, які могли б навчати читачів використовувати сучасні інформаційні технології. </vt:lpstr>
      <vt:lpstr>Ключові компетентності сучасного бібліотекаря:</vt:lpstr>
      <vt:lpstr>Інформаційно грамотна людина:</vt:lpstr>
      <vt:lpstr>Інформаційна грамотність (визначення Американської бібліотечної асоціації (ALA, 1998) ):  «Бути інформаційно грамотним означає, здатність зрозуміти актуальність інформації, можливість її пошуку, оцінки і ефективного використання.»</vt:lpstr>
      <vt:lpstr>Інформаційно грамотна людина володіє такими здібностями ведення пошуку (за McKenzie, Jamie): </vt:lpstr>
      <vt:lpstr>Співпраця вченого та бібліотечного фахівця</vt:lpstr>
      <vt:lpstr>Ефективними формами роботи щодо підвищення інформаційної грамотності користувачів бібліотек, може бути залучення фахівців з інформаційних технологій до співпраці, освоєння нових програм та розробка сучасних проектів з операторами мобільного зв'язку, видавництвами тощо.</vt:lpstr>
      <vt:lpstr>Дякую за увагу!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технології як виклик для бібліотекаря та користувача</dc:title>
  <dc:creator>Viktor</dc:creator>
  <cp:lastModifiedBy>Viktor</cp:lastModifiedBy>
  <cp:revision>42</cp:revision>
  <dcterms:created xsi:type="dcterms:W3CDTF">2020-09-22T14:39:26Z</dcterms:created>
  <dcterms:modified xsi:type="dcterms:W3CDTF">2020-10-02T07:44:32Z</dcterms:modified>
</cp:coreProperties>
</file>