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6DEAAC-34F1-4DD8-B505-D9C23BD4255C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454E74-87CD-4308-8289-E7469D757F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Отримання метаданих з наукових робіт за допомогою штучного інтелекту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1600" dirty="0" err="1" smtClean="0"/>
              <a:t>Денков</a:t>
            </a:r>
            <a:r>
              <a:rPr lang="uk-UA" sz="1600" dirty="0" smtClean="0"/>
              <a:t> І.Д. (Інститут кібернетики ім. В. М. Глушкова НАН України)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Який ШІ використали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LLM</a:t>
            </a:r>
            <a:r>
              <a:rPr lang="en-US" sz="1800" dirty="0" smtClean="0"/>
              <a:t> </a:t>
            </a:r>
            <a:r>
              <a:rPr lang="uk-UA" sz="1800" dirty="0" err="1" smtClean="0"/>
              <a:t>ChatGPT</a:t>
            </a:r>
            <a:r>
              <a:rPr lang="uk-UA" sz="1800" dirty="0" smtClean="0"/>
              <a:t>, модель GPT-4o </a:t>
            </a:r>
            <a:r>
              <a:rPr lang="uk-UA" sz="1800" dirty="0" err="1" smtClean="0"/>
              <a:t>mini</a:t>
            </a:r>
            <a:r>
              <a:rPr lang="uk-UA" sz="1800" dirty="0" smtClean="0"/>
              <a:t>.</a:t>
            </a: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uk-UA" sz="1800" dirty="0" smtClean="0"/>
              <a:t>Має контекстне вікно у 128 тисяч </a:t>
            </a:r>
            <a:r>
              <a:rPr lang="uk-UA" sz="1800" dirty="0" err="1" smtClean="0"/>
              <a:t>токенів</a:t>
            </a:r>
            <a:r>
              <a:rPr lang="uk-UA" sz="18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uk-UA" sz="1800" dirty="0" smtClean="0"/>
              <a:t>Підтримує до 16 тисяч вихідних </a:t>
            </a:r>
            <a:r>
              <a:rPr lang="uk-UA" sz="1800" dirty="0" err="1" smtClean="0"/>
              <a:t>токенів</a:t>
            </a:r>
            <a:r>
              <a:rPr lang="uk-UA" sz="1800" dirty="0" smtClean="0"/>
              <a:t> на запит.</a:t>
            </a:r>
          </a:p>
          <a:p>
            <a:pPr>
              <a:buFont typeface="Arial" pitchFamily="34" charset="0"/>
              <a:buChar char="•"/>
            </a:pPr>
            <a:r>
              <a:rPr lang="uk-UA" sz="1800" dirty="0" smtClean="0"/>
              <a:t>Надає мільйон вхідних </a:t>
            </a:r>
            <a:r>
              <a:rPr lang="uk-UA" sz="1800" dirty="0" err="1" smtClean="0"/>
              <a:t>токенів</a:t>
            </a:r>
            <a:r>
              <a:rPr lang="uk-UA" sz="1800" dirty="0" smtClean="0"/>
              <a:t> за 15 центів і мільйон вихідних – за 60 центів.</a:t>
            </a:r>
            <a:endParaRPr lang="ru-R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Звідки брали публікації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uk-UA" sz="1800" dirty="0" smtClean="0"/>
              <a:t>Архів препринтів.</a:t>
            </a:r>
          </a:p>
          <a:p>
            <a:pPr>
              <a:buFont typeface="Arial" pitchFamily="34" charset="0"/>
              <a:buChar char="•"/>
            </a:pPr>
            <a:r>
              <a:rPr lang="uk-UA" sz="1800" dirty="0" smtClean="0"/>
              <a:t>Наукова електронна бібліотека періодичних видань НАН України.</a:t>
            </a:r>
          </a:p>
          <a:p>
            <a:pPr>
              <a:buFont typeface="Arial" pitchFamily="34" charset="0"/>
              <a:buChar char="•"/>
            </a:pPr>
            <a:r>
              <a:rPr lang="uk-UA" sz="1800" dirty="0" smtClean="0"/>
              <a:t>Національна бібліотека України ім. В.І. Вернадського.</a:t>
            </a:r>
          </a:p>
          <a:p>
            <a:pPr>
              <a:buFont typeface="Arial" pitchFamily="34" charset="0"/>
              <a:buChar char="•"/>
            </a:pPr>
            <a:r>
              <a:rPr lang="uk-UA" sz="1800" dirty="0" smtClean="0"/>
              <a:t>Періодичне видання «Кібернетика та комп’ютерні технології».</a:t>
            </a:r>
            <a:endParaRPr lang="ru-RU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Приклад результату роботи</a:t>
            </a:r>
            <a:endParaRPr lang="ru-RU" sz="2400" b="1" dirty="0"/>
          </a:p>
        </p:txBody>
      </p:sp>
      <p:pic>
        <p:nvPicPr>
          <p:cNvPr id="4" name="Содержимое 3" descr="Screenshot 2025-09-27 223553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3" y="1214422"/>
            <a:ext cx="4286279" cy="4572032"/>
          </a:xfrm>
        </p:spPr>
      </p:pic>
      <p:pic>
        <p:nvPicPr>
          <p:cNvPr id="5" name="Рисунок 4" descr="Screenshot 2025-09-27 22361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1428736"/>
            <a:ext cx="4143372" cy="4286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Підсумки результатів роботи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ШІ може отримувати дані з тексту.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ШІ здатний генерувати певні атрибути, якщо вони відсутні у тексті (анотація, ключові слова).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Час опрацювання одного наукового твору – до 1 хвилини.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«</a:t>
            </a:r>
            <a:r>
              <a:rPr lang="ru-RU" sz="1800" dirty="0" err="1" smtClean="0"/>
              <a:t>Вартість</a:t>
            </a:r>
            <a:r>
              <a:rPr lang="ru-RU" sz="1800" dirty="0" smtClean="0"/>
              <a:t>» </a:t>
            </a:r>
            <a:r>
              <a:rPr lang="ru-RU" sz="1800" dirty="0" err="1" smtClean="0"/>
              <a:t>однієї</a:t>
            </a:r>
            <a:r>
              <a:rPr lang="ru-RU" sz="1800" dirty="0" smtClean="0"/>
              <a:t> </a:t>
            </a:r>
            <a:r>
              <a:rPr lang="ru-RU" sz="1800" dirty="0" err="1" smtClean="0"/>
              <a:t>публікації</a:t>
            </a:r>
            <a:r>
              <a:rPr lang="ru-RU" sz="1800" dirty="0" smtClean="0"/>
              <a:t> – 1-3 </a:t>
            </a:r>
            <a:r>
              <a:rPr lang="ru-RU" sz="1800" dirty="0" err="1" smtClean="0"/>
              <a:t>центи</a:t>
            </a:r>
            <a:r>
              <a:rPr lang="ru-RU" sz="18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ШІ може помилятися в деяких атрибутах (приклади: мова статті, видавник).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ШІ не вирішує проблеми, коли певні атрибути в самій статті відсутні.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Після роботи ШІ потрібна ревізія людиною.</a:t>
            </a:r>
            <a:endParaRPr lang="ru-RU" sz="1800" dirty="0" smtClean="0"/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Набір атрибутів не є універсальним і може відрізнятись у різних закладах; деякі атрибути допускають різні формати.</a:t>
            </a:r>
            <a:endParaRPr lang="ru-RU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Висновки.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Запропоновано </a:t>
            </a:r>
            <a:r>
              <a:rPr lang="uk-UA" sz="1800" dirty="0" err="1" smtClean="0"/>
              <a:t>веб-сервіс</a:t>
            </a:r>
            <a:r>
              <a:rPr lang="uk-UA" sz="1800" dirty="0" smtClean="0"/>
              <a:t>, який автоматизує</a:t>
            </a:r>
            <a:r>
              <a:rPr lang="en-US" sz="1800" dirty="0" smtClean="0"/>
              <a:t> </a:t>
            </a:r>
            <a:r>
              <a:rPr lang="uk-UA" sz="1800" dirty="0" smtClean="0"/>
              <a:t>отримання метаданих з наукових публікацій за допомогою ШІ.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Дана автоматизація є дієвою і недорогою.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Потрібне залучення співробітників наукових установ для перевірки результатів.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Потрібна модифікація під потреби конкретної установи.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smtClean="0"/>
              <a:t>Сервіс може допомогти науковим організаціям, які накопичують та структурують наукові дані, створювати </a:t>
            </a:r>
            <a:r>
              <a:rPr lang="uk-UA" sz="1800" dirty="0" err="1" smtClean="0"/>
              <a:t>репозиторії</a:t>
            </a:r>
            <a:r>
              <a:rPr lang="uk-UA" sz="1800" dirty="0" smtClean="0"/>
              <a:t> відкритих даних для подальшої інтеграції у пошукові системи відкритої науки.</a:t>
            </a:r>
            <a:endParaRPr lang="uk-UA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uk-UA" sz="3200" dirty="0" smtClean="0"/>
          </a:p>
          <a:p>
            <a:pPr algn="ctr">
              <a:buNone/>
            </a:pPr>
            <a:endParaRPr lang="uk-UA" sz="3200" dirty="0" smtClean="0"/>
          </a:p>
          <a:p>
            <a:pPr algn="ctr">
              <a:buNone/>
            </a:pPr>
            <a:endParaRPr lang="uk-UA" sz="3200" dirty="0" smtClean="0"/>
          </a:p>
          <a:p>
            <a:pPr algn="ctr">
              <a:buNone/>
            </a:pPr>
            <a:r>
              <a:rPr lang="uk-UA" sz="3600" dirty="0" smtClean="0"/>
              <a:t>Дякую за увагу!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Відкрита наука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Рух, </a:t>
            </a:r>
            <a:r>
              <a:rPr lang="ru-RU" sz="1800" dirty="0" smtClean="0"/>
              <a:t>мета </a:t>
            </a:r>
            <a:r>
              <a:rPr lang="ru-RU" sz="1800" dirty="0" err="1" smtClean="0"/>
              <a:t>якого</a:t>
            </a:r>
            <a:r>
              <a:rPr lang="ru-RU" sz="1800" dirty="0" smtClean="0"/>
              <a:t> — </a:t>
            </a:r>
            <a:r>
              <a:rPr lang="ru-RU" sz="1800" dirty="0" err="1" smtClean="0"/>
              <a:t>зробити</a:t>
            </a:r>
            <a:r>
              <a:rPr lang="ru-RU" sz="1800" dirty="0" smtClean="0"/>
              <a:t> </a:t>
            </a:r>
            <a:r>
              <a:rPr lang="ru-RU" sz="1800" dirty="0" err="1" smtClean="0"/>
              <a:t>наукові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дослідження</a:t>
            </a:r>
            <a:r>
              <a:rPr lang="ru-RU" sz="1800" dirty="0" smtClean="0"/>
              <a:t>, </a:t>
            </a:r>
            <a:r>
              <a:rPr lang="ru-RU" sz="1800" dirty="0" err="1" smtClean="0"/>
              <a:t>наукові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дані</a:t>
            </a:r>
            <a:r>
              <a:rPr lang="ru-RU" sz="1800" dirty="0" smtClean="0"/>
              <a:t> та </a:t>
            </a:r>
            <a:r>
              <a:rPr lang="ru-RU" sz="1800" dirty="0" err="1" smtClean="0"/>
              <a:t>їхнє</a:t>
            </a:r>
            <a:r>
              <a:rPr lang="ru-RU" sz="1800" dirty="0" smtClean="0"/>
              <a:t> </a:t>
            </a:r>
            <a:r>
              <a:rPr lang="ru-RU" sz="1800" dirty="0" err="1" smtClean="0"/>
              <a:t>поширення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доступними</a:t>
            </a:r>
            <a:r>
              <a:rPr lang="ru-RU" sz="1800" dirty="0" smtClean="0"/>
              <a:t> для </a:t>
            </a:r>
            <a:r>
              <a:rPr lang="ru-RU" sz="1800" dirty="0" err="1" smtClean="0"/>
              <a:t>всіх</a:t>
            </a:r>
            <a:r>
              <a:rPr lang="ru-RU" sz="1800" dirty="0" smtClean="0"/>
              <a:t> </a:t>
            </a:r>
            <a:r>
              <a:rPr lang="ru-RU" sz="1800" dirty="0" err="1" smtClean="0"/>
              <a:t>рівнів</a:t>
            </a:r>
            <a:r>
              <a:rPr lang="ru-RU" sz="1800" dirty="0" smtClean="0"/>
              <a:t> </a:t>
            </a:r>
            <a:r>
              <a:rPr lang="ru-RU" sz="1800" dirty="0" err="1" smtClean="0"/>
              <a:t>зацікавленого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суспільства</a:t>
            </a:r>
            <a:r>
              <a:rPr lang="ru-RU" sz="18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err="1" smtClean="0"/>
              <a:t>Це</a:t>
            </a:r>
            <a:r>
              <a:rPr lang="ru-RU" sz="1800" dirty="0" smtClean="0"/>
              <a:t> не </a:t>
            </a:r>
            <a:r>
              <a:rPr lang="ru-RU" sz="1800" dirty="0" err="1" smtClean="0"/>
              <a:t>чіткий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перелік</a:t>
            </a:r>
            <a:r>
              <a:rPr lang="ru-RU" sz="1800" dirty="0" smtClean="0"/>
              <a:t> правил та </a:t>
            </a:r>
            <a:r>
              <a:rPr lang="ru-RU" sz="1800" dirty="0" err="1" smtClean="0"/>
              <a:t>інструментів</a:t>
            </a:r>
            <a:r>
              <a:rPr lang="ru-RU" sz="1800" dirty="0" smtClean="0"/>
              <a:t>, а </a:t>
            </a:r>
            <a:r>
              <a:rPr lang="ru-RU" sz="1800" dirty="0" err="1" smtClean="0"/>
              <a:t>новий</a:t>
            </a:r>
            <a:r>
              <a:rPr lang="ru-RU" sz="1800" dirty="0" smtClean="0"/>
              <a:t> </a:t>
            </a:r>
            <a:r>
              <a:rPr lang="ru-RU" sz="1800" dirty="0" err="1" smtClean="0"/>
              <a:t>підхід</a:t>
            </a:r>
            <a:r>
              <a:rPr lang="ru-RU" sz="1800" dirty="0" smtClean="0"/>
              <a:t> до </a:t>
            </a:r>
            <a:r>
              <a:rPr lang="ru-RU" sz="1800" dirty="0" err="1" smtClean="0"/>
              <a:t>наукового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процесу</a:t>
            </a:r>
            <a:r>
              <a:rPr lang="ru-RU" sz="18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Умовний початок в Європі:</a:t>
            </a:r>
            <a:endParaRPr lang="en-US" sz="18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2016 – </a:t>
            </a:r>
            <a:r>
              <a:rPr lang="uk-UA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заклик Ради ЄС д</a:t>
            </a:r>
            <a:r>
              <a:rPr lang="uk-UA" sz="1800" dirty="0" smtClean="0">
                <a:solidFill>
                  <a:schemeClr val="tx1"/>
                </a:solidFill>
              </a:rPr>
              <a:t>о переходу до 2020 року </a:t>
            </a:r>
            <a:r>
              <a:rPr lang="ru-RU" sz="1800" dirty="0" err="1" smtClean="0">
                <a:solidFill>
                  <a:schemeClr val="tx1"/>
                </a:solidFill>
              </a:rPr>
              <a:t>наукових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публікацій</a:t>
            </a:r>
            <a:r>
              <a:rPr lang="ru-RU" sz="1800" dirty="0" smtClean="0">
                <a:solidFill>
                  <a:schemeClr val="tx1"/>
                </a:solidFill>
              </a:rPr>
              <a:t>, </a:t>
            </a:r>
            <a:r>
              <a:rPr lang="ru-RU" sz="1800" dirty="0" err="1" smtClean="0">
                <a:solidFill>
                  <a:schemeClr val="tx1"/>
                </a:solidFill>
              </a:rPr>
              <a:t>зроблених</a:t>
            </a:r>
            <a:r>
              <a:rPr lang="ru-RU" sz="1800" dirty="0" smtClean="0">
                <a:solidFill>
                  <a:schemeClr val="tx1"/>
                </a:solidFill>
              </a:rPr>
              <a:t> на </a:t>
            </a:r>
            <a:r>
              <a:rPr lang="ru-RU" sz="1800" dirty="0" err="1" smtClean="0">
                <a:solidFill>
                  <a:schemeClr val="tx1"/>
                </a:solidFill>
              </a:rPr>
              <a:t>території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Європи</a:t>
            </a:r>
            <a:r>
              <a:rPr lang="ru-RU" sz="1800" dirty="0" smtClean="0">
                <a:solidFill>
                  <a:schemeClr val="tx1"/>
                </a:solidFill>
              </a:rPr>
              <a:t> (не на </a:t>
            </a:r>
            <a:r>
              <a:rPr lang="ru-RU" sz="1800" dirty="0" err="1" smtClean="0">
                <a:solidFill>
                  <a:schemeClr val="tx1"/>
                </a:solidFill>
              </a:rPr>
              <a:t>приватні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кошти</a:t>
            </a:r>
            <a:r>
              <a:rPr lang="ru-RU" sz="1800" dirty="0" smtClean="0">
                <a:solidFill>
                  <a:schemeClr val="tx1"/>
                </a:solidFill>
              </a:rPr>
              <a:t>), у </a:t>
            </a:r>
            <a:r>
              <a:rPr lang="ru-RU" sz="1800" dirty="0" err="1" smtClean="0">
                <a:solidFill>
                  <a:schemeClr val="tx1"/>
                </a:solidFill>
              </a:rPr>
              <a:t>відкритий</a:t>
            </a:r>
            <a:r>
              <a:rPr lang="ru-RU" sz="1800" dirty="0" smtClean="0">
                <a:solidFill>
                  <a:schemeClr val="tx1"/>
                </a:solidFill>
              </a:rPr>
              <a:t> доступ;</a:t>
            </a:r>
          </a:p>
          <a:p>
            <a:pPr lvl="1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2018 –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Рекомендація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Європейської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комісії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2018/790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щодо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доступу до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наукової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інформації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та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її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збереження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Початок в Україні:</a:t>
            </a:r>
          </a:p>
          <a:p>
            <a:pPr lvl="1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8 жовтня 2022 р. –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Розпорядження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Кабінету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Міністрів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України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«Про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затвердження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національного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плану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щодо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відкритої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науки»;</a:t>
            </a:r>
          </a:p>
          <a:p>
            <a:pPr lvl="1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 листопада 2022 р. - 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Постанова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Президії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НАН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України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«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Щодо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участі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НАН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України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в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реалізації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європейських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принципів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відкритої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науки» .</a:t>
            </a:r>
          </a:p>
          <a:p>
            <a:pPr algn="just">
              <a:buFont typeface="Arial" pitchFamily="34" charset="0"/>
              <a:buChar char="•"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err="1" smtClean="0"/>
              <a:t>Взаємодія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елементів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інфраструктури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відкритої</a:t>
            </a:r>
            <a:r>
              <a:rPr lang="ru-RU" sz="2400" b="1" dirty="0" smtClean="0"/>
              <a:t> науки НАН </a:t>
            </a:r>
            <a:r>
              <a:rPr lang="ru-RU" sz="2400" b="1" dirty="0" err="1" smtClean="0"/>
              <a:t>України</a:t>
            </a:r>
            <a:endParaRPr lang="ru-RU" sz="2400" b="1" dirty="0"/>
          </a:p>
        </p:txBody>
      </p:sp>
      <p:pic>
        <p:nvPicPr>
          <p:cNvPr id="4" name="Содержимое 3" descr="Screenshot 2025-09-27 195013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928802"/>
            <a:ext cx="8229600" cy="34290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Метадані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Ц</a:t>
            </a:r>
            <a:r>
              <a:rPr lang="uk-UA" sz="1800" dirty="0" smtClean="0"/>
              <a:t>е формалізований опис наукової публікації, препринту, дослідницьких даних у стандартному форматі.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Вони </a:t>
            </a:r>
            <a:r>
              <a:rPr lang="ru-RU" sz="1800" dirty="0" err="1" smtClean="0"/>
              <a:t>збираються</a:t>
            </a:r>
            <a:r>
              <a:rPr lang="ru-RU" sz="1800" dirty="0" smtClean="0"/>
              <a:t> спец</a:t>
            </a:r>
            <a:r>
              <a:rPr lang="uk-UA" sz="1800" dirty="0" smtClean="0"/>
              <a:t>і</a:t>
            </a:r>
            <a:r>
              <a:rPr lang="ru-RU" sz="1800" dirty="0" err="1" smtClean="0"/>
              <a:t>алізованими</a:t>
            </a:r>
            <a:r>
              <a:rPr lang="ru-RU" sz="1800" dirty="0" smtClean="0"/>
              <a:t> </a:t>
            </a:r>
            <a:r>
              <a:rPr lang="ru-RU" sz="1800" dirty="0" err="1" smtClean="0"/>
              <a:t>веб-ресурсами</a:t>
            </a:r>
            <a:r>
              <a:rPr lang="ru-RU" sz="1800" dirty="0" smtClean="0"/>
              <a:t>, </a:t>
            </a:r>
            <a:r>
              <a:rPr lang="ru-RU" sz="1800" dirty="0" err="1" smtClean="0"/>
              <a:t>харвестерами</a:t>
            </a:r>
            <a:r>
              <a:rPr lang="ru-RU" sz="1800" dirty="0" smtClean="0"/>
              <a:t>, за </a:t>
            </a:r>
            <a:r>
              <a:rPr lang="ru-RU" sz="1800" dirty="0" err="1" smtClean="0"/>
              <a:t>допомогою</a:t>
            </a:r>
            <a:r>
              <a:rPr lang="ru-RU" sz="1800" dirty="0" smtClean="0"/>
              <a:t> протоколу </a:t>
            </a:r>
            <a:r>
              <a:rPr lang="uk-UA" sz="1800" dirty="0" smtClean="0"/>
              <a:t>OAI PMH </a:t>
            </a:r>
            <a:r>
              <a:rPr lang="ru-RU" sz="1800" dirty="0" smtClean="0"/>
              <a:t>(</a:t>
            </a:r>
            <a:r>
              <a:rPr lang="uk-UA" sz="1800" dirty="0" err="1" smtClean="0"/>
              <a:t>Open</a:t>
            </a:r>
            <a:r>
              <a:rPr lang="uk-UA" sz="1800" dirty="0" smtClean="0"/>
              <a:t> </a:t>
            </a:r>
            <a:r>
              <a:rPr lang="uk-UA" sz="1800" dirty="0" err="1" smtClean="0"/>
              <a:t>Archives</a:t>
            </a:r>
            <a:r>
              <a:rPr lang="uk-UA" sz="1800" dirty="0" smtClean="0"/>
              <a:t> </a:t>
            </a:r>
            <a:r>
              <a:rPr lang="uk-UA" sz="1800" dirty="0" err="1" smtClean="0"/>
              <a:t>Initiative</a:t>
            </a:r>
            <a:r>
              <a:rPr lang="uk-UA" sz="1800" dirty="0" smtClean="0"/>
              <a:t> – </a:t>
            </a:r>
            <a:r>
              <a:rPr lang="uk-UA" sz="1800" dirty="0" err="1" smtClean="0"/>
              <a:t>Protocol</a:t>
            </a:r>
            <a:r>
              <a:rPr lang="uk-UA" sz="1800" dirty="0" smtClean="0"/>
              <a:t> </a:t>
            </a:r>
            <a:r>
              <a:rPr lang="uk-UA" sz="1800" dirty="0" err="1" smtClean="0"/>
              <a:t>for</a:t>
            </a:r>
            <a:r>
              <a:rPr lang="uk-UA" sz="1800" dirty="0" smtClean="0"/>
              <a:t> </a:t>
            </a:r>
            <a:r>
              <a:rPr lang="uk-UA" sz="1800" dirty="0" err="1" smtClean="0"/>
              <a:t>Metadata</a:t>
            </a:r>
            <a:r>
              <a:rPr lang="uk-UA" sz="1800" dirty="0" smtClean="0"/>
              <a:t> </a:t>
            </a:r>
            <a:r>
              <a:rPr lang="uk-UA" sz="1800" dirty="0" err="1" smtClean="0"/>
              <a:t>Harvesting</a:t>
            </a:r>
            <a:r>
              <a:rPr lang="ru-RU" sz="1800" dirty="0" smtClean="0"/>
              <a:t>) для </a:t>
            </a:r>
            <a:r>
              <a:rPr lang="ru-RU" sz="1800" dirty="0" err="1" smtClean="0"/>
              <a:t>подальшої</a:t>
            </a:r>
            <a:r>
              <a:rPr lang="ru-RU" sz="1800" dirty="0" smtClean="0"/>
              <a:t> </a:t>
            </a:r>
            <a:r>
              <a:rPr lang="ru-RU" sz="1800" dirty="0" err="1" smtClean="0"/>
              <a:t>інтеграції</a:t>
            </a:r>
            <a:r>
              <a:rPr lang="ru-RU" sz="1800" dirty="0" smtClean="0"/>
              <a:t> в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відкритої</a:t>
            </a:r>
            <a:r>
              <a:rPr lang="ru-RU" sz="1800" dirty="0" smtClean="0"/>
              <a:t> науки.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Є важливим інструментом  структуризації наукового знання.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Збір метаданих в поточних українських реаліях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Виконується вручну співробітниками наукових організацій.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Як результат – повільне виконання та помилки внаслідок людського фактору.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Постає питання автоматизації даного процесу.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Штучний інтелект бачиться зручним</a:t>
            </a:r>
            <a:r>
              <a:rPr lang="ru-RU" sz="1800" dirty="0" smtClean="0"/>
              <a:t> </a:t>
            </a:r>
            <a:r>
              <a:rPr lang="uk-UA" sz="1800" dirty="0" smtClean="0"/>
              <a:t>інструментом.</a:t>
            </a:r>
            <a:endParaRPr lang="uk-UA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Застосування ШІ у</a:t>
            </a:r>
            <a:r>
              <a:rPr lang="en-US" sz="2400" b="1" dirty="0" smtClean="0"/>
              <a:t> </a:t>
            </a:r>
            <a:r>
              <a:rPr lang="uk-UA" sz="2400" b="1" dirty="0" smtClean="0">
                <a:latin typeface="Cambria" pitchFamily="18" charset="0"/>
                <a:ea typeface="Cambria" pitchFamily="18" charset="0"/>
              </a:rPr>
              <a:t>роботі з</a:t>
            </a:r>
            <a:r>
              <a:rPr lang="uk-UA" sz="2400" b="1" dirty="0" smtClean="0"/>
              <a:t> науковими статтями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Пошук наукових публікацій (</a:t>
            </a:r>
            <a:r>
              <a:rPr lang="en-US" sz="1800" dirty="0" err="1" smtClean="0"/>
              <a:t>ResearchRabbit</a:t>
            </a:r>
            <a:r>
              <a:rPr lang="en-US" sz="1800" dirty="0" smtClean="0"/>
              <a:t>).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Допомога в написанні текстів (</a:t>
            </a:r>
            <a:r>
              <a:rPr lang="en-US" sz="1800" dirty="0" err="1" smtClean="0"/>
              <a:t>Jenni</a:t>
            </a:r>
            <a:r>
              <a:rPr lang="en-US" sz="1800" dirty="0" smtClean="0"/>
              <a:t> AI).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Покращення читабельності, перевірка граматики (</a:t>
            </a:r>
            <a:r>
              <a:rPr lang="en-US" sz="1800" dirty="0" err="1" smtClean="0"/>
              <a:t>PaperPal</a:t>
            </a:r>
            <a:r>
              <a:rPr lang="en-US" sz="1800" dirty="0" smtClean="0"/>
              <a:t>).</a:t>
            </a:r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Помічник у роботі з новим складним матеріалом – пояснення формул, термінів (</a:t>
            </a:r>
            <a:r>
              <a:rPr lang="en-US" sz="1800" dirty="0" err="1" smtClean="0"/>
              <a:t>SciSpace</a:t>
            </a:r>
            <a:r>
              <a:rPr lang="en-US" sz="1800" dirty="0" smtClean="0"/>
              <a:t>)</a:t>
            </a:r>
            <a:r>
              <a:rPr lang="uk-UA" sz="1800" dirty="0" smtClean="0"/>
              <a:t>.</a:t>
            </a:r>
            <a:endParaRPr lang="en-US" sz="1800" dirty="0" smtClean="0"/>
          </a:p>
          <a:p>
            <a:pPr algn="just">
              <a:buFont typeface="Arial" pitchFamily="34" charset="0"/>
              <a:buChar char="•"/>
            </a:pPr>
            <a:r>
              <a:rPr lang="uk-UA" sz="1800" dirty="0" smtClean="0"/>
              <a:t>Є спроби роботи з метаданими:</a:t>
            </a:r>
          </a:p>
          <a:p>
            <a:pPr lvl="1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chemeClr val="tx1"/>
                </a:solidFill>
              </a:rPr>
              <a:t>отримання метаданих з текстів статей;</a:t>
            </a:r>
          </a:p>
          <a:p>
            <a:pPr lvl="1" algn="just">
              <a:buFont typeface="Wingdings" pitchFamily="2" charset="2"/>
              <a:buChar char="Ø"/>
            </a:pPr>
            <a:r>
              <a:rPr lang="uk-UA" sz="1800" dirty="0" smtClean="0">
                <a:solidFill>
                  <a:schemeClr val="tx1"/>
                </a:solidFill>
              </a:rPr>
              <a:t>коригування отриманих метаданих.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n-US" sz="1800" dirty="0" smtClean="0"/>
          </a:p>
          <a:p>
            <a:pPr algn="just">
              <a:buFont typeface="Arial" pitchFamily="34" charset="0"/>
              <a:buChar char="•"/>
            </a:pPr>
            <a:endParaRPr lang="ru-R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Дані, які плануємо отримати з</a:t>
            </a:r>
            <a:r>
              <a:rPr lang="en-US" sz="2400" b="1" dirty="0" smtClean="0"/>
              <a:t> </a:t>
            </a:r>
            <a:r>
              <a:rPr lang="uk-UA" sz="2400" b="1" dirty="0" smtClean="0"/>
              <a:t>наукової публікації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Автор(и)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Назва наукового твору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Анотація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Ключові слова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Мова твору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Періодичне видання, де опубліковано твір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Рік та номер видання, де опубліковано твір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Видавник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Посилання на вихідний </a:t>
            </a:r>
            <a:r>
              <a:rPr lang="en-US" sz="1800" dirty="0" smtClean="0"/>
              <a:t>PDF</a:t>
            </a:r>
            <a:r>
              <a:rPr lang="ru-RU" sz="1800" dirty="0" smtClean="0"/>
              <a:t>-</a:t>
            </a:r>
            <a:r>
              <a:rPr lang="uk-UA" sz="1800" dirty="0" smtClean="0"/>
              <a:t>файл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Бібліографічне посилання в заданому форматі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Код </a:t>
            </a:r>
            <a:r>
              <a:rPr lang="en-US" sz="1800" dirty="0" smtClean="0"/>
              <a:t>ISSN</a:t>
            </a:r>
            <a:r>
              <a:rPr lang="uk-UA" sz="1800" dirty="0" smtClean="0"/>
              <a:t> періодичного видання</a:t>
            </a: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uk-UA" sz="1800" dirty="0" smtClean="0"/>
              <a:t>УДК</a:t>
            </a:r>
            <a:endParaRPr lang="ru-RU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DOI</a:t>
            </a:r>
            <a:endParaRPr lang="ru-RU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/>
              <a:t>Схема </a:t>
            </a:r>
            <a:r>
              <a:rPr lang="uk-UA" sz="2400" b="1" dirty="0" smtClean="0"/>
              <a:t>роботи сервісу</a:t>
            </a:r>
            <a:endParaRPr lang="uk-UA" sz="2400" b="1" dirty="0"/>
          </a:p>
        </p:txBody>
      </p:sp>
      <p:pic>
        <p:nvPicPr>
          <p:cNvPr id="4" name="Содержимое 3" descr="Scheme_AI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77241" y="2000240"/>
            <a:ext cx="7035950" cy="272003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/>
              <a:t>Підказка (</a:t>
            </a:r>
            <a:r>
              <a:rPr lang="uk-UA" sz="2400" b="1" dirty="0" err="1" smtClean="0"/>
              <a:t>промпт</a:t>
            </a:r>
            <a:r>
              <a:rPr lang="uk-UA" sz="2400" b="1" dirty="0" smtClean="0"/>
              <a:t>) для ШІ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fontScale="47500" lnSpcReduction="20000"/>
          </a:bodyPr>
          <a:lstStyle/>
          <a:p>
            <a:pPr>
              <a:buNone/>
            </a:pPr>
            <a:r>
              <a:rPr lang="uk-UA" i="1" dirty="0" smtClean="0"/>
              <a:t>«</a:t>
            </a:r>
            <a:r>
              <a:rPr lang="en-US" i="1" dirty="0" smtClean="0"/>
              <a:t>The user's message contains the text of a scientific article. Study it carefully, extract necessary information from it and present the information in JSON form: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{{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"English": {{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dc.contributor.author</a:t>
            </a:r>
            <a:r>
              <a:rPr lang="en-US" i="1" dirty="0" smtClean="0"/>
              <a:t>": Authors of the article (in English),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dc.date.issued</a:t>
            </a:r>
            <a:r>
              <a:rPr lang="en-US" i="1" dirty="0" smtClean="0"/>
              <a:t>": Year of publication and issue of the periodical in which the article was published,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dc.description.abstract</a:t>
            </a:r>
            <a:r>
              <a:rPr lang="en-US" i="1" dirty="0" smtClean="0"/>
              <a:t>": Text of abstract (in English),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</a:t>
            </a:r>
            <a:r>
              <a:rPr lang="en-US" i="1" dirty="0" smtClean="0"/>
              <a:t>": "{</a:t>
            </a:r>
            <a:r>
              <a:rPr lang="en-US" i="1" dirty="0" err="1" smtClean="0"/>
              <a:t>url</a:t>
            </a:r>
            <a:r>
              <a:rPr lang="en-US" i="1" dirty="0" smtClean="0"/>
              <a:t>}",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dc.identifier.citation</a:t>
            </a:r>
            <a:r>
              <a:rPr lang="en-US" i="1" dirty="0" smtClean="0"/>
              <a:t>": Bibliographic reference to this article according to the APA style (in English),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dc.identifier.issn</a:t>
            </a:r>
            <a:r>
              <a:rPr lang="en-US" i="1" dirty="0" smtClean="0"/>
              <a:t>": ISSN code of the periodical issue,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dc.identifier.udc</a:t>
            </a:r>
            <a:r>
              <a:rPr lang="en-US" i="1" dirty="0" smtClean="0"/>
              <a:t>": UDC of the article,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dc.identifier.uri</a:t>
            </a:r>
            <a:r>
              <a:rPr lang="en-US" i="1" dirty="0" smtClean="0"/>
              <a:t>": DOI of the article,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dc.language.iso</a:t>
            </a:r>
            <a:r>
              <a:rPr lang="en-US" i="1" dirty="0" smtClean="0"/>
              <a:t>": The language the article is written in,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dc.publisher</a:t>
            </a:r>
            <a:r>
              <a:rPr lang="en-US" i="1" dirty="0" smtClean="0"/>
              <a:t>": The publisher where this issue of the periodical was published (in English),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dc.relation.ispartof</a:t>
            </a:r>
            <a:r>
              <a:rPr lang="en-US" i="1" dirty="0" smtClean="0"/>
              <a:t>": The scientific periodical in which the article was published (in English),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dc.subject</a:t>
            </a:r>
            <a:r>
              <a:rPr lang="en-US" i="1" dirty="0" smtClean="0"/>
              <a:t>": Keywords (in English),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dc.title</a:t>
            </a:r>
            <a:r>
              <a:rPr lang="en-US" i="1" dirty="0" smtClean="0"/>
              <a:t>": Title of the article (in English)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}},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"Ukrainian": {{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dc.contributor.author</a:t>
            </a:r>
            <a:r>
              <a:rPr lang="en-US" i="1" dirty="0" smtClean="0"/>
              <a:t>": Authors of the article (in Ukrainian),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dc.date.issued</a:t>
            </a:r>
            <a:r>
              <a:rPr lang="en-US" i="1" dirty="0" smtClean="0"/>
              <a:t>": Year of publication and issue of the periodical in which the article was published,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dc.description.abstract</a:t>
            </a:r>
            <a:r>
              <a:rPr lang="en-US" i="1" dirty="0" smtClean="0"/>
              <a:t>": Text of abstract (in Ukrainian),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</a:t>
            </a:r>
            <a:r>
              <a:rPr lang="en-US" i="1" dirty="0" smtClean="0"/>
              <a:t>": "{</a:t>
            </a:r>
            <a:r>
              <a:rPr lang="en-US" i="1" dirty="0" err="1" smtClean="0"/>
              <a:t>url</a:t>
            </a:r>
            <a:r>
              <a:rPr lang="en-US" i="1" dirty="0" smtClean="0"/>
              <a:t>}",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dc.identifier.citation</a:t>
            </a:r>
            <a:r>
              <a:rPr lang="en-US" i="1" dirty="0" smtClean="0"/>
              <a:t>": Bibliographic reference to this article according to the APA style (in Ukrainian),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dc.identifier.issn</a:t>
            </a:r>
            <a:r>
              <a:rPr lang="en-US" i="1" dirty="0" smtClean="0"/>
              <a:t>": ISSN code of the periodical issue,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dc.identifier.udc</a:t>
            </a:r>
            <a:r>
              <a:rPr lang="en-US" i="1" dirty="0" smtClean="0"/>
              <a:t>": UDC of the article,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dc.identifier.uri</a:t>
            </a:r>
            <a:r>
              <a:rPr lang="en-US" i="1" dirty="0" smtClean="0"/>
              <a:t>": DOI of the article,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dc.language.iso</a:t>
            </a:r>
            <a:r>
              <a:rPr lang="en-US" i="1" dirty="0" smtClean="0"/>
              <a:t>": The language the article is written in,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dc.publisher</a:t>
            </a:r>
            <a:r>
              <a:rPr lang="en-US" i="1" dirty="0" smtClean="0"/>
              <a:t>": The publisher where this issue of the periodical was published (in Ukrainian),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dc.relation.ispartof</a:t>
            </a:r>
            <a:r>
              <a:rPr lang="en-US" i="1" dirty="0" smtClean="0"/>
              <a:t>": The scientific periodical in which the article was published (in Ukrainian),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dc.subject</a:t>
            </a:r>
            <a:r>
              <a:rPr lang="en-US" i="1" dirty="0" smtClean="0"/>
              <a:t>": Keywords (in Ukrainian),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   "</a:t>
            </a:r>
            <a:r>
              <a:rPr lang="en-US" i="1" dirty="0" err="1" smtClean="0"/>
              <a:t>dc.title</a:t>
            </a:r>
            <a:r>
              <a:rPr lang="en-US" i="1" dirty="0" smtClean="0"/>
              <a:t>": Title of the article (in Ukrainian)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}}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}}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If you cannot obtain some information, place "None" in the appropriate field. Do not return anything other than the JSON.</a:t>
            </a:r>
            <a:r>
              <a:rPr lang="uk-UA" i="1" dirty="0" smtClean="0"/>
              <a:t>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255</TotalTime>
  <Words>890</Words>
  <Application>Microsoft Office PowerPoint</Application>
  <PresentationFormat>Экран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Начальная</vt:lpstr>
      <vt:lpstr>Отримання метаданих з наукових робіт за допомогою штучного інтелекту</vt:lpstr>
      <vt:lpstr>Відкрита наука</vt:lpstr>
      <vt:lpstr>Взаємодія елементів інфраструктури відкритої науки НАН України</vt:lpstr>
      <vt:lpstr>Метадані</vt:lpstr>
      <vt:lpstr>Збір метаданих в поточних українських реаліях</vt:lpstr>
      <vt:lpstr>Застосування ШІ у роботі з науковими статтями</vt:lpstr>
      <vt:lpstr>Дані, які плануємо отримати з наукової публікації</vt:lpstr>
      <vt:lpstr>Схема роботи сервісу</vt:lpstr>
      <vt:lpstr>Підказка (промпт) для ШІ</vt:lpstr>
      <vt:lpstr>Який ШІ використали</vt:lpstr>
      <vt:lpstr>Звідки брали публікації</vt:lpstr>
      <vt:lpstr>Приклад результату роботи</vt:lpstr>
      <vt:lpstr>Підсумки результатів роботи</vt:lpstr>
      <vt:lpstr>Висновки.</vt:lpstr>
      <vt:lpstr>Слайд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Отримання метаданих з наукових робіт за допомогою штучного інтелекту</dc:title>
  <dc:creator>User</dc:creator>
  <cp:lastModifiedBy>User</cp:lastModifiedBy>
  <cp:revision>50</cp:revision>
  <dcterms:created xsi:type="dcterms:W3CDTF">2025-09-27T13:53:16Z</dcterms:created>
  <dcterms:modified xsi:type="dcterms:W3CDTF">2025-09-28T15:35:25Z</dcterms:modified>
</cp:coreProperties>
</file>