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4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5" r:id="rId14"/>
    <p:sldId id="277" r:id="rId15"/>
    <p:sldId id="278" r:id="rId16"/>
    <p:sldId id="280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1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8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41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96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53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0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4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0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6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9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1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7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6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0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2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06F299-11A5-47B7-B770-34AFAB38941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56699-59E2-4197-9C30-5F202AC9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37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28601"/>
            <a:ext cx="8825658" cy="3124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Втрачена спадщина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400300"/>
            <a:ext cx="8825658" cy="1739900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/>
              <a:t>(</a:t>
            </a:r>
            <a:r>
              <a:rPr lang="uk-UA" sz="3600" b="1" dirty="0"/>
              <a:t>до 120-річчя від дня народження </a:t>
            </a:r>
            <a:endParaRPr lang="uk-UA" sz="3600" b="1" dirty="0" smtClean="0"/>
          </a:p>
          <a:p>
            <a:pPr algn="ctr"/>
            <a:r>
              <a:rPr lang="uk-UA" sz="3600" b="1" dirty="0" err="1" smtClean="0"/>
              <a:t>Хацкеля</a:t>
            </a:r>
            <a:r>
              <a:rPr lang="uk-UA" sz="3600" b="1" dirty="0" smtClean="0"/>
              <a:t> </a:t>
            </a:r>
            <a:r>
              <a:rPr lang="uk-UA" sz="3600" b="1" dirty="0"/>
              <a:t>Соломоновича </a:t>
            </a:r>
            <a:r>
              <a:rPr lang="uk-UA" sz="3600" b="1" dirty="0" err="1"/>
              <a:t>Наделя</a:t>
            </a:r>
            <a:r>
              <a:rPr lang="uk-UA" sz="3600" b="1" dirty="0"/>
              <a:t>)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134100" y="4432300"/>
            <a:ext cx="5448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Доповідь Світлани </a:t>
            </a:r>
            <a:r>
              <a:rPr lang="uk-UA" b="1" dirty="0" err="1" smtClean="0">
                <a:solidFill>
                  <a:srgbClr val="FFC000"/>
                </a:solidFill>
              </a:rPr>
              <a:t>Глибицької</a:t>
            </a:r>
            <a:r>
              <a:rPr lang="uk-UA" b="1" dirty="0" smtClean="0">
                <a:solidFill>
                  <a:srgbClr val="FFC000"/>
                </a:solidFill>
              </a:rPr>
              <a:t>,</a:t>
            </a:r>
          </a:p>
          <a:p>
            <a:r>
              <a:rPr lang="uk-UA" b="1" dirty="0">
                <a:solidFill>
                  <a:srgbClr val="FFC000"/>
                </a:solidFill>
              </a:rPr>
              <a:t>г</a:t>
            </a:r>
            <a:r>
              <a:rPr lang="uk-UA" b="1" dirty="0" smtClean="0">
                <a:solidFill>
                  <a:srgbClr val="FFC000"/>
                </a:solidFill>
              </a:rPr>
              <a:t>оловного бібліографа </a:t>
            </a:r>
            <a:br>
              <a:rPr lang="uk-UA" b="1" dirty="0" smtClean="0">
                <a:solidFill>
                  <a:srgbClr val="FFC000"/>
                </a:solidFill>
              </a:rPr>
            </a:br>
            <a:r>
              <a:rPr lang="uk-UA" b="1" dirty="0" smtClean="0">
                <a:solidFill>
                  <a:srgbClr val="FFC000"/>
                </a:solidFill>
              </a:rPr>
              <a:t>Центральної наукової бібліотеки</a:t>
            </a:r>
            <a:br>
              <a:rPr lang="uk-UA" b="1" dirty="0" smtClean="0">
                <a:solidFill>
                  <a:srgbClr val="FFC000"/>
                </a:solidFill>
              </a:rPr>
            </a:br>
            <a:r>
              <a:rPr lang="uk-UA" b="1" dirty="0" smtClean="0">
                <a:solidFill>
                  <a:srgbClr val="FFC000"/>
                </a:solidFill>
              </a:rPr>
              <a:t>Харківського національного університету</a:t>
            </a:r>
            <a:br>
              <a:rPr lang="uk-UA" b="1" dirty="0" smtClean="0">
                <a:solidFill>
                  <a:srgbClr val="FFC000"/>
                </a:solidFill>
              </a:rPr>
            </a:br>
            <a:r>
              <a:rPr lang="uk-UA" b="1" dirty="0" smtClean="0">
                <a:solidFill>
                  <a:srgbClr val="FFC000"/>
                </a:solidFill>
              </a:rPr>
              <a:t>імені В. Н. Каразіна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D:\1СГ\Глибицкая\История ЦНБ\Персоналии\Надели\НадельХС\Конф. в б-ке Вернадського\Мезуза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t="10133" r="35617" b="8186"/>
          <a:stretch/>
        </p:blipFill>
        <p:spPr bwMode="auto">
          <a:xfrm>
            <a:off x="10380027" y="-514"/>
            <a:ext cx="741045" cy="290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1СГ\Глибицкая\История ЦНБ\Персоналии\Надели\НадельХС\Конф. в б-ке Вернадського\Мезуза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t="16622" r="35604" b="16135"/>
          <a:stretch/>
        </p:blipFill>
        <p:spPr bwMode="auto">
          <a:xfrm>
            <a:off x="10380027" y="1"/>
            <a:ext cx="704850" cy="2907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51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92101"/>
            <a:ext cx="4396339" cy="5964238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FFC000"/>
                </a:solidFill>
              </a:rPr>
              <a:t>У 1985 р. до його 80-річчя колеги </a:t>
            </a:r>
            <a:r>
              <a:rPr lang="ru-RU" sz="2000" b="1" dirty="0" err="1">
                <a:solidFill>
                  <a:srgbClr val="FFC000"/>
                </a:solidFill>
              </a:rPr>
              <a:t>Наделя</a:t>
            </a:r>
            <a:r>
              <a:rPr lang="ru-RU" sz="2000" b="1" dirty="0">
                <a:solidFill>
                  <a:srgbClr val="FFC000"/>
                </a:solidFill>
              </a:rPr>
              <a:t> Р.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ru-RU" sz="2000" b="1" dirty="0">
                <a:solidFill>
                  <a:srgbClr val="FFC000"/>
                </a:solidFill>
              </a:rPr>
              <a:t>А.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ru-RU" sz="2000" b="1" dirty="0" err="1">
                <a:solidFill>
                  <a:srgbClr val="FFC000"/>
                </a:solidFill>
              </a:rPr>
              <a:t>Ставинс</a:t>
            </a:r>
            <a:r>
              <a:rPr lang="uk-UA" sz="2000" b="1" dirty="0">
                <a:solidFill>
                  <a:srgbClr val="FFC000"/>
                </a:solidFill>
              </a:rPr>
              <a:t>ь</a:t>
            </a:r>
            <a:r>
              <a:rPr lang="ru-RU" sz="2000" b="1" dirty="0">
                <a:solidFill>
                  <a:srgbClr val="FFC000"/>
                </a:solidFill>
              </a:rPr>
              <a:t>к</a:t>
            </a:r>
            <a:r>
              <a:rPr lang="uk-UA" sz="2000" b="1" dirty="0">
                <a:solidFill>
                  <a:srgbClr val="FFC000"/>
                </a:solidFill>
              </a:rPr>
              <a:t>а і М</a:t>
            </a:r>
            <a:r>
              <a:rPr lang="ru-RU" sz="2000" b="1" dirty="0">
                <a:solidFill>
                  <a:srgbClr val="FFC000"/>
                </a:solidFill>
              </a:rPr>
              <a:t>.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ru-RU" sz="2000" b="1" dirty="0">
                <a:solidFill>
                  <a:srgbClr val="FFC000"/>
                </a:solidFill>
              </a:rPr>
              <a:t>Г.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ru-RU" sz="2000" b="1" dirty="0" err="1">
                <a:solidFill>
                  <a:srgbClr val="FFC000"/>
                </a:solidFill>
              </a:rPr>
              <a:t>Швалб</a:t>
            </a:r>
            <a:r>
              <a:rPr lang="uk-UA" sz="2000" b="1" dirty="0">
                <a:solidFill>
                  <a:srgbClr val="FFC000"/>
                </a:solidFill>
              </a:rPr>
              <a:t> уклали список праць відомого бібліографа. </a:t>
            </a:r>
            <a:r>
              <a:rPr lang="uk-UA" sz="2000" b="1" dirty="0" smtClean="0">
                <a:solidFill>
                  <a:srgbClr val="FFC000"/>
                </a:solidFill>
              </a:rPr>
              <a:t>           </a:t>
            </a:r>
            <a:r>
              <a:rPr lang="uk-UA" sz="2000" b="1" dirty="0" smtClean="0">
                <a:solidFill>
                  <a:srgbClr val="FFC000"/>
                </a:solidFill>
              </a:rPr>
              <a:t>2009 </a:t>
            </a:r>
            <a:r>
              <a:rPr lang="uk-UA" sz="2000" b="1" dirty="0">
                <a:solidFill>
                  <a:srgbClr val="FFC000"/>
                </a:solidFill>
              </a:rPr>
              <a:t>р. на його основі </a:t>
            </a:r>
            <a:r>
              <a:rPr lang="uk-UA" sz="2000" b="1" dirty="0" smtClean="0">
                <a:solidFill>
                  <a:srgbClr val="FFC000"/>
                </a:solidFill>
              </a:rPr>
              <a:t>був </a:t>
            </a:r>
            <a:r>
              <a:rPr lang="uk-UA" sz="2000" b="1" dirty="0">
                <a:solidFill>
                  <a:srgbClr val="FFC000"/>
                </a:solidFill>
              </a:rPr>
              <a:t>створений </a:t>
            </a:r>
            <a:r>
              <a:rPr lang="uk-UA" sz="2000" b="1" dirty="0" err="1">
                <a:solidFill>
                  <a:srgbClr val="FFC000"/>
                </a:solidFill>
              </a:rPr>
              <a:t>біобібліографічний</a:t>
            </a:r>
            <a:r>
              <a:rPr lang="uk-UA" sz="2000" b="1" dirty="0">
                <a:solidFill>
                  <a:srgbClr val="FFC000"/>
                </a:solidFill>
              </a:rPr>
              <a:t> покажчик, куди також увійшли нарис життя та діяльності </a:t>
            </a:r>
            <a:r>
              <a:rPr lang="uk-UA" sz="2000" b="1" dirty="0" err="1">
                <a:solidFill>
                  <a:srgbClr val="FFC000"/>
                </a:solidFill>
              </a:rPr>
              <a:t>Наделя</a:t>
            </a:r>
            <a:r>
              <a:rPr lang="uk-UA" sz="2000" b="1" dirty="0">
                <a:solidFill>
                  <a:srgbClr val="FFC000"/>
                </a:solidFill>
              </a:rPr>
              <a:t>, хронологічна канва його біографії та література про нього. Покажчик опублікований в електронному архіві Харківського національного університету імені В. Н. Каразіна (</a:t>
            </a:r>
            <a:r>
              <a:rPr lang="uk-UA" sz="2000" b="1" u="sng" dirty="0">
                <a:solidFill>
                  <a:srgbClr val="FFC000"/>
                </a:solidFill>
              </a:rPr>
              <a:t>https://ekhnuir.karazin.ua/handle/123456789/14543</a:t>
            </a:r>
            <a:r>
              <a:rPr lang="uk-UA" sz="2000" b="1" dirty="0">
                <a:solidFill>
                  <a:srgbClr val="FFC000"/>
                </a:solidFill>
              </a:rPr>
              <a:t>).</a:t>
            </a:r>
            <a:endParaRPr lang="ru-RU" sz="2000" b="1" dirty="0">
              <a:solidFill>
                <a:srgbClr val="FFC000"/>
              </a:solidFill>
            </a:endParaRPr>
          </a:p>
          <a:p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5" name="Объект 4" descr="D:\1СГ\Глибицкая\История ЦНБ\Персоналии\СтавинскаяРА\Ставинская_фото.JP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r="10953"/>
          <a:stretch/>
        </p:blipFill>
        <p:spPr bwMode="auto">
          <a:xfrm>
            <a:off x="5859838" y="136971"/>
            <a:ext cx="2369761" cy="2999929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1СГ\Глибицкая\История ЦНБ\Персоналии\ШвалбМГ\Фото\М. Г. Швалб 1980_е гг.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1" y="136972"/>
            <a:ext cx="2412999" cy="29263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859838" y="3312081"/>
            <a:ext cx="236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Рахіль Абрамівна </a:t>
            </a:r>
            <a:r>
              <a:rPr lang="uk-UA" b="1" dirty="0" err="1" smtClean="0">
                <a:solidFill>
                  <a:srgbClr val="FFC000"/>
                </a:solidFill>
              </a:rPr>
              <a:t>Ставинська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7450" y="3274220"/>
            <a:ext cx="275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Михайло Григорович </a:t>
            </a:r>
            <a:r>
              <a:rPr lang="uk-UA" b="1" dirty="0" err="1" smtClean="0">
                <a:solidFill>
                  <a:srgbClr val="FFC000"/>
                </a:solidFill>
              </a:rPr>
              <a:t>Швалб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9" name="Рисунок 8" descr="D:\1СГ\Глибицкая\История ЦНБ\Персоналии\Надели\НадельХС\Конф. в б-ке Вернадського\Фрагмент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b="55772"/>
          <a:stretch/>
        </p:blipFill>
        <p:spPr bwMode="auto">
          <a:xfrm>
            <a:off x="6197600" y="4339412"/>
            <a:ext cx="5105400" cy="2188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831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5100" y="0"/>
            <a:ext cx="5245651" cy="5913438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FFC000"/>
                </a:solidFill>
              </a:rPr>
              <a:t>Дослідження творчої спадщини Х. С. </a:t>
            </a:r>
            <a:r>
              <a:rPr lang="uk-UA" b="1" dirty="0" err="1">
                <a:solidFill>
                  <a:srgbClr val="FFC000"/>
                </a:solidFill>
              </a:rPr>
              <a:t>Наделя</a:t>
            </a:r>
            <a:r>
              <a:rPr lang="uk-UA" b="1" dirty="0">
                <a:solidFill>
                  <a:srgbClr val="FFC000"/>
                </a:solidFill>
              </a:rPr>
              <a:t> ускладнене тим, що багато джерел нині недоступні: майже всі його праці 1920–1940-х рр., що вийшли окремими виданнями, були вилучені з фондів бібліотек, як і книги </a:t>
            </a:r>
            <a:r>
              <a:rPr lang="uk-UA" b="1" dirty="0" smtClean="0">
                <a:solidFill>
                  <a:srgbClr val="FFC000"/>
                </a:solidFill>
              </a:rPr>
              <a:t>більшості </a:t>
            </a:r>
            <a:r>
              <a:rPr lang="uk-UA" b="1" dirty="0">
                <a:solidFill>
                  <a:srgbClr val="FFC000"/>
                </a:solidFill>
              </a:rPr>
              <a:t>репресованих. Крім того, література </a:t>
            </a:r>
            <a:r>
              <a:rPr lang="uk-UA" b="1" dirty="0" smtClean="0">
                <a:solidFill>
                  <a:srgbClr val="FFC000"/>
                </a:solidFill>
              </a:rPr>
              <a:t>їдишем </a:t>
            </a:r>
            <a:r>
              <a:rPr lang="uk-UA" b="1" dirty="0">
                <a:solidFill>
                  <a:srgbClr val="FFC000"/>
                </a:solidFill>
              </a:rPr>
              <a:t>під час гонінь на «безрідних космополітів» була вилучена </a:t>
            </a:r>
            <a:r>
              <a:rPr lang="uk-UA" b="1" dirty="0" smtClean="0">
                <a:solidFill>
                  <a:srgbClr val="FFC000"/>
                </a:solidFill>
              </a:rPr>
              <a:t>з багатьох </a:t>
            </a:r>
            <a:r>
              <a:rPr lang="uk-UA" b="1" dirty="0">
                <a:solidFill>
                  <a:srgbClr val="FFC000"/>
                </a:solidFill>
              </a:rPr>
              <a:t>бібліотек </a:t>
            </a:r>
            <a:r>
              <a:rPr lang="uk-UA" b="1" dirty="0" smtClean="0">
                <a:solidFill>
                  <a:srgbClr val="FFC000"/>
                </a:solidFill>
              </a:rPr>
              <a:t>і частково знищена.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uk-UA" b="1" dirty="0">
                <a:solidFill>
                  <a:srgbClr val="FFC000"/>
                </a:solidFill>
              </a:rPr>
              <a:t>Збереглися лише деякі статті </a:t>
            </a:r>
            <a:r>
              <a:rPr lang="uk-UA" b="1" dirty="0" err="1">
                <a:solidFill>
                  <a:srgbClr val="FFC000"/>
                </a:solidFill>
              </a:rPr>
              <a:t>Наделя</a:t>
            </a:r>
            <a:r>
              <a:rPr lang="uk-UA" b="1" dirty="0">
                <a:solidFill>
                  <a:srgbClr val="FFC000"/>
                </a:solidFill>
              </a:rPr>
              <a:t> 1930–1940-х рр., опубліковані в українській пресі, та один бібліографічний посібник 1949 року. Більш повно </a:t>
            </a:r>
            <a:r>
              <a:rPr lang="ru-RU" b="1" dirty="0">
                <a:solidFill>
                  <a:srgbClr val="FFC000"/>
                </a:solidFill>
              </a:rPr>
              <a:t>в</a:t>
            </a:r>
            <a:r>
              <a:rPr lang="uk-UA" b="1" dirty="0">
                <a:solidFill>
                  <a:srgbClr val="FFC000"/>
                </a:solidFill>
              </a:rPr>
              <a:t> </a:t>
            </a:r>
            <a:r>
              <a:rPr lang="ru-RU" b="1" dirty="0" err="1">
                <a:solidFill>
                  <a:srgbClr val="FFC000"/>
                </a:solidFill>
              </a:rPr>
              <a:t>бібліотеках</a:t>
            </a:r>
            <a:r>
              <a:rPr lang="ru-RU" b="1" dirty="0">
                <a:solidFill>
                  <a:srgbClr val="FFC000"/>
                </a:solidFill>
              </a:rPr>
              <a:t> представлено </a:t>
            </a:r>
            <a:r>
              <a:rPr lang="ru-RU" b="1" dirty="0" err="1">
                <a:solidFill>
                  <a:srgbClr val="FFC000"/>
                </a:solidFill>
              </a:rPr>
              <a:t>його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uk-UA" b="1" dirty="0">
                <a:solidFill>
                  <a:srgbClr val="FFC000"/>
                </a:solidFill>
              </a:rPr>
              <a:t>праці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кінця</a:t>
            </a:r>
            <a:r>
              <a:rPr lang="ru-RU" b="1" dirty="0">
                <a:solidFill>
                  <a:srgbClr val="FFC000"/>
                </a:solidFill>
              </a:rPr>
              <a:t> 1950-х </a:t>
            </a:r>
            <a:r>
              <a:rPr lang="uk-UA" b="1" dirty="0">
                <a:solidFill>
                  <a:srgbClr val="FFC000"/>
                </a:solidFill>
              </a:rPr>
              <a:t>–</a:t>
            </a:r>
            <a:r>
              <a:rPr lang="ru-RU" b="1" dirty="0">
                <a:solidFill>
                  <a:srgbClr val="FFC000"/>
                </a:solidFill>
              </a:rPr>
              <a:t> 1960-х </a:t>
            </a:r>
            <a:r>
              <a:rPr lang="ru-RU" b="1" dirty="0" err="1">
                <a:solidFill>
                  <a:srgbClr val="FFC000"/>
                </a:solidFill>
              </a:rPr>
              <a:t>рр</a:t>
            </a:r>
            <a:r>
              <a:rPr lang="ru-RU" b="1" dirty="0">
                <a:solidFill>
                  <a:srgbClr val="FFC000"/>
                </a:solidFill>
              </a:rPr>
              <a:t>. </a:t>
            </a:r>
            <a:r>
              <a:rPr lang="uk-UA" b="1" dirty="0">
                <a:solidFill>
                  <a:srgbClr val="FFC000"/>
                </a:solidFill>
              </a:rPr>
              <a:t>Що стосується джерел, виданих </a:t>
            </a:r>
            <a:r>
              <a:rPr lang="uk-UA" b="1" dirty="0" smtClean="0">
                <a:solidFill>
                  <a:srgbClr val="FFC000"/>
                </a:solidFill>
              </a:rPr>
              <a:t>їдишем, </a:t>
            </a:r>
            <a:r>
              <a:rPr lang="uk-UA" b="1" dirty="0">
                <a:solidFill>
                  <a:srgbClr val="FFC000"/>
                </a:solidFill>
              </a:rPr>
              <a:t>в інтернеті доступний (хоча і з пропусками) лише архів часопису «</a:t>
            </a:r>
            <a:r>
              <a:rPr lang="uk-UA" b="1" dirty="0" err="1">
                <a:solidFill>
                  <a:srgbClr val="FFC000"/>
                </a:solidFill>
              </a:rPr>
              <a:t>Советіш</a:t>
            </a:r>
            <a:r>
              <a:rPr lang="uk-UA" b="1" dirty="0">
                <a:solidFill>
                  <a:srgbClr val="FFC000"/>
                </a:solidFill>
              </a:rPr>
              <a:t> </a:t>
            </a:r>
            <a:r>
              <a:rPr lang="uk-UA" b="1" dirty="0" err="1">
                <a:solidFill>
                  <a:srgbClr val="FFC000"/>
                </a:solidFill>
              </a:rPr>
              <a:t>геймланд</a:t>
            </a:r>
            <a:r>
              <a:rPr lang="uk-UA" b="1" dirty="0">
                <a:solidFill>
                  <a:srgbClr val="FFC000"/>
                </a:solidFill>
              </a:rPr>
              <a:t>», який виходив з 1961 по 1991 рр. Саме там можна побачити деякі статті </a:t>
            </a:r>
            <a:r>
              <a:rPr lang="uk-UA" b="1" dirty="0" err="1">
                <a:solidFill>
                  <a:srgbClr val="FFC000"/>
                </a:solidFill>
              </a:rPr>
              <a:t>Наделя</a:t>
            </a:r>
            <a:r>
              <a:rPr lang="uk-UA" b="1" dirty="0">
                <a:solidFill>
                  <a:srgbClr val="FFC000"/>
                </a:solidFill>
              </a:rPr>
              <a:t> 1960-х років.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51" y="165100"/>
            <a:ext cx="2895049" cy="44526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1756020"/>
            <a:ext cx="2997200" cy="4747968"/>
          </a:xfrm>
          <a:prstGeom prst="rect">
            <a:avLst/>
          </a:prstGeom>
        </p:spPr>
      </p:pic>
      <p:pic>
        <p:nvPicPr>
          <p:cNvPr id="7" name="Рисунок 6" descr="D:\1СГ\Глибицкая\История ЦНБ\Персоналии\Надели\НадельХС\Конф. в б-ке Вернадського\Мезуз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t="16622" r="35604" b="16135"/>
          <a:stretch/>
        </p:blipFill>
        <p:spPr bwMode="auto">
          <a:xfrm>
            <a:off x="10414000" y="1"/>
            <a:ext cx="733425" cy="1536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922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624850"/>
            <a:ext cx="11595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Тож звернемося до його єврейської спадщини.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Друкуватися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Х.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Надель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почав з 1928 р. Майже третина усього його творчого доробку написана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їдишем.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україномовних джерелах він опублікував понад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десять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праць про єврейську літературу і окремих єврейських письменників.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Більшість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своїх </a:t>
            </a:r>
            <a:r>
              <a:rPr lang="uk-UA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їдишомовних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статей він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друкував у журналах і газетах,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низка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його праць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вийшл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окремими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брошурами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Серед цих публікацій багато творів бібліотекознавчого та літературознавчого характеру, низка бібліографічних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пам’яток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списків.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Його літературознавчі праці (даємо переклад назв українською) включають такі: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«Єврейська книга: покажчик критичних статей і рецензій за 1922–1928 рр.» (Харків, 1929), «Журнал «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ройте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велт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за 5 років (1924–1929)» («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ройте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велт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1929, № 9), «Дитяча та шкільна література за роки 1933–1934» («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Ратнбілдунг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1934, № 5), статті «Єврейська книга та єврейський читач в СРСР»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і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«Художня література єврейською мовою за 1938–1939 роки» («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Советіш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літератур», 1939, № 11).</a:t>
            </a:r>
            <a:endParaRPr lang="ru-RU" sz="20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 descr="D:\1СГ\Глибицкая\История ЦНБ\Персоналии\Надели\НадельХС\Конф. в б-ке Вернадського\Мезуза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t="16622" r="35604" b="16135"/>
          <a:stretch/>
        </p:blipFill>
        <p:spPr bwMode="auto">
          <a:xfrm>
            <a:off x="10439400" y="0"/>
            <a:ext cx="682625" cy="1206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052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sz="half" idx="1"/>
          </p:nvPr>
        </p:nvSpPr>
        <p:spPr>
          <a:xfrm>
            <a:off x="139700" y="393701"/>
            <a:ext cx="5359951" cy="5862638"/>
          </a:xfrm>
        </p:spPr>
        <p:txBody>
          <a:bodyPr>
            <a:normAutofit lnSpcReduction="10000"/>
          </a:bodyPr>
          <a:lstStyle/>
          <a:p>
            <a:endParaRPr lang="uk-UA" sz="2400" b="1" dirty="0" smtClean="0">
              <a:solidFill>
                <a:srgbClr val="FFC000"/>
              </a:solidFill>
            </a:endParaRPr>
          </a:p>
          <a:p>
            <a:r>
              <a:rPr lang="uk-UA" sz="2400" b="1" dirty="0" smtClean="0">
                <a:solidFill>
                  <a:srgbClr val="FFC000"/>
                </a:solidFill>
              </a:rPr>
              <a:t>Їдишем </a:t>
            </a:r>
            <a:r>
              <a:rPr lang="uk-UA" sz="2400" b="1" dirty="0">
                <a:solidFill>
                  <a:srgbClr val="FFC000"/>
                </a:solidFill>
              </a:rPr>
              <a:t>і українською він уклав бібліографічні пам’ятки, присвячені багатьом єврейським письменникам: Шолом-</a:t>
            </a:r>
            <a:r>
              <a:rPr lang="uk-UA" sz="2400" b="1" dirty="0" err="1">
                <a:solidFill>
                  <a:srgbClr val="FFC000"/>
                </a:solidFill>
              </a:rPr>
              <a:t>Алейхему</a:t>
            </a:r>
            <a:r>
              <a:rPr lang="uk-UA" sz="2400" b="1" dirty="0">
                <a:solidFill>
                  <a:srgbClr val="FFC000"/>
                </a:solidFill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</a:rPr>
              <a:t>Давиду</a:t>
            </a:r>
            <a:r>
              <a:rPr lang="uk-UA" sz="2400" b="1" dirty="0">
                <a:solidFill>
                  <a:srgbClr val="FFC000"/>
                </a:solidFill>
              </a:rPr>
              <a:t> </a:t>
            </a:r>
            <a:r>
              <a:rPr lang="uk-UA" sz="2400" b="1" dirty="0" err="1">
                <a:solidFill>
                  <a:srgbClr val="FFC000"/>
                </a:solidFill>
              </a:rPr>
              <a:t>Гофштейну</a:t>
            </a:r>
            <a:r>
              <a:rPr lang="uk-UA" sz="2400" b="1" dirty="0">
                <a:solidFill>
                  <a:srgbClr val="FFC000"/>
                </a:solidFill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</a:rPr>
              <a:t>Марку</a:t>
            </a:r>
            <a:r>
              <a:rPr lang="uk-UA" sz="2400" b="1" dirty="0">
                <a:solidFill>
                  <a:srgbClr val="FFC000"/>
                </a:solidFill>
              </a:rPr>
              <a:t> Даніелю, </a:t>
            </a:r>
            <a:r>
              <a:rPr lang="uk-UA" sz="2400" b="1" dirty="0" err="1" smtClean="0">
                <a:solidFill>
                  <a:srgbClr val="FFC000"/>
                </a:solidFill>
              </a:rPr>
              <a:t>Іцику</a:t>
            </a:r>
            <a:r>
              <a:rPr lang="uk-UA" sz="2400" b="1" dirty="0">
                <a:solidFill>
                  <a:srgbClr val="FFC000"/>
                </a:solidFill>
              </a:rPr>
              <a:t> </a:t>
            </a:r>
            <a:r>
              <a:rPr lang="uk-UA" sz="2400" b="1" dirty="0" err="1">
                <a:solidFill>
                  <a:srgbClr val="FFC000"/>
                </a:solidFill>
              </a:rPr>
              <a:t>Феферу</a:t>
            </a:r>
            <a:r>
              <a:rPr lang="uk-UA" sz="2400" b="1" dirty="0">
                <a:solidFill>
                  <a:srgbClr val="FFC000"/>
                </a:solidFill>
              </a:rPr>
              <a:t>, </a:t>
            </a:r>
            <a:r>
              <a:rPr lang="uk-UA" sz="2400" b="1" dirty="0" err="1" smtClean="0">
                <a:solidFill>
                  <a:srgbClr val="FFC000"/>
                </a:solidFill>
              </a:rPr>
              <a:t>Менделе</a:t>
            </a:r>
            <a:r>
              <a:rPr lang="uk-UA" sz="2400" b="1" dirty="0">
                <a:solidFill>
                  <a:srgbClr val="FFC000"/>
                </a:solidFill>
              </a:rPr>
              <a:t> </a:t>
            </a:r>
            <a:r>
              <a:rPr lang="uk-UA" sz="2400" b="1" dirty="0" err="1">
                <a:solidFill>
                  <a:srgbClr val="FFC000"/>
                </a:solidFill>
              </a:rPr>
              <a:t>Мойхер-Сфоріму</a:t>
            </a:r>
            <a:r>
              <a:rPr lang="uk-UA" sz="2400" b="1" dirty="0">
                <a:solidFill>
                  <a:srgbClr val="FFC000"/>
                </a:solidFill>
              </a:rPr>
              <a:t>, </a:t>
            </a:r>
            <a:r>
              <a:rPr lang="uk-UA" sz="2400" b="1" dirty="0" err="1" smtClean="0">
                <a:solidFill>
                  <a:srgbClr val="FFC000"/>
                </a:solidFill>
              </a:rPr>
              <a:t>Іцхоку-Лейбушу</a:t>
            </a:r>
            <a:r>
              <a:rPr lang="uk-UA" sz="2400" b="1" dirty="0">
                <a:solidFill>
                  <a:srgbClr val="FFC000"/>
                </a:solidFill>
              </a:rPr>
              <a:t> </a:t>
            </a:r>
            <a:r>
              <a:rPr lang="uk-UA" sz="2400" b="1" dirty="0" err="1">
                <a:solidFill>
                  <a:srgbClr val="FFC000"/>
                </a:solidFill>
              </a:rPr>
              <a:t>Перецу</a:t>
            </a:r>
            <a:r>
              <a:rPr lang="uk-UA" sz="2400" b="1" dirty="0">
                <a:solidFill>
                  <a:srgbClr val="FFC000"/>
                </a:solidFill>
              </a:rPr>
              <a:t>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uk-UA" sz="2400" b="1" dirty="0">
                <a:solidFill>
                  <a:srgbClr val="FFC000"/>
                </a:solidFill>
              </a:rPr>
              <a:t>Особливу увагу приділяв Х. С. </a:t>
            </a:r>
            <a:r>
              <a:rPr lang="uk-UA" sz="2400" b="1" dirty="0" err="1">
                <a:solidFill>
                  <a:srgbClr val="FFC000"/>
                </a:solidFill>
              </a:rPr>
              <a:t>Надель</a:t>
            </a:r>
            <a:r>
              <a:rPr lang="uk-UA" sz="2400" b="1" dirty="0">
                <a:solidFill>
                  <a:srgbClr val="FFC000"/>
                </a:solidFill>
              </a:rPr>
              <a:t> </a:t>
            </a:r>
            <a:r>
              <a:rPr lang="uk-UA" sz="2400" b="1" dirty="0" err="1" smtClean="0">
                <a:solidFill>
                  <a:srgbClr val="FFC000"/>
                </a:solidFill>
              </a:rPr>
              <a:t>їдишомовній</a:t>
            </a:r>
            <a:r>
              <a:rPr lang="uk-UA" sz="2400" b="1" dirty="0" smtClean="0">
                <a:solidFill>
                  <a:srgbClr val="FFC000"/>
                </a:solidFill>
              </a:rPr>
              <a:t> творчій </a:t>
            </a:r>
            <a:r>
              <a:rPr lang="uk-UA" sz="2400" b="1" dirty="0">
                <a:solidFill>
                  <a:srgbClr val="FFC000"/>
                </a:solidFill>
              </a:rPr>
              <a:t>спадщині класика єврейської літератури Шолом-</a:t>
            </a:r>
            <a:r>
              <a:rPr lang="uk-UA" sz="2400" b="1" dirty="0" err="1">
                <a:solidFill>
                  <a:srgbClr val="FFC000"/>
                </a:solidFill>
              </a:rPr>
              <a:t>Алейхема</a:t>
            </a:r>
            <a:r>
              <a:rPr lang="uk-UA" sz="2400" b="1" dirty="0">
                <a:solidFill>
                  <a:srgbClr val="FFC000"/>
                </a:solidFill>
              </a:rPr>
              <a:t>.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4" name="Объект 13" descr="D:\1СГ\Глибицкая\История ЦНБ\Персоналии\Надели\НадельХС\Конф. в б-ке Вернадського\Шолом-Алейхем.jp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5" r="30411" b="-6"/>
          <a:stretch/>
        </p:blipFill>
        <p:spPr bwMode="auto">
          <a:xfrm>
            <a:off x="7192002" y="1676400"/>
            <a:ext cx="3704598" cy="3973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D:\1СГ\Глибицкая\История ЦНБ\Персоналии\Надели\НадельХС\Конф. в б-ке Вернадського\Мезуза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t="16622" r="35604" b="16135"/>
          <a:stretch/>
        </p:blipFill>
        <p:spPr bwMode="auto">
          <a:xfrm>
            <a:off x="10439400" y="0"/>
            <a:ext cx="682625" cy="1206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49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8600" y="279400"/>
            <a:ext cx="5892799" cy="629920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FFC000"/>
                </a:solidFill>
              </a:rPr>
              <a:t>Зокрема, сумісно з бібліографом Ізраїлем </a:t>
            </a:r>
            <a:r>
              <a:rPr lang="uk-UA" sz="2000" b="1" dirty="0" err="1">
                <a:solidFill>
                  <a:srgbClr val="FFC000"/>
                </a:solidFill>
              </a:rPr>
              <a:t>Мітельманом</a:t>
            </a:r>
            <a:r>
              <a:rPr lang="uk-UA" sz="2000" b="1" dirty="0">
                <a:solidFill>
                  <a:srgbClr val="FFC000"/>
                </a:solidFill>
              </a:rPr>
              <a:t> вони виявили низку творів письменника, які не увійшли до 3-томного зібрання його творів, і на їхній основі видали коментований літературний збірник «Забуті листки» (Київ, 1939). Також за редакцією І. </a:t>
            </a:r>
            <a:r>
              <a:rPr lang="uk-UA" sz="2000" b="1" dirty="0" err="1">
                <a:solidFill>
                  <a:srgbClr val="FFC000"/>
                </a:solidFill>
              </a:rPr>
              <a:t>Мітельмана</a:t>
            </a:r>
            <a:r>
              <a:rPr lang="uk-UA" sz="2000" b="1" dirty="0">
                <a:solidFill>
                  <a:srgbClr val="FFC000"/>
                </a:solidFill>
              </a:rPr>
              <a:t> і Х. </a:t>
            </a:r>
            <a:r>
              <a:rPr lang="uk-UA" sz="2000" b="1" dirty="0" err="1">
                <a:solidFill>
                  <a:srgbClr val="FFC000"/>
                </a:solidFill>
              </a:rPr>
              <a:t>Наделя</a:t>
            </a:r>
            <a:r>
              <a:rPr lang="uk-UA" sz="2000" b="1" dirty="0">
                <a:solidFill>
                  <a:srgbClr val="FFC000"/>
                </a:solidFill>
              </a:rPr>
              <a:t> був виданий збірник статей і матеріалів «Шолом-</a:t>
            </a:r>
            <a:r>
              <a:rPr lang="uk-UA" sz="2000" b="1" dirty="0" err="1">
                <a:solidFill>
                  <a:srgbClr val="FFC000"/>
                </a:solidFill>
              </a:rPr>
              <a:t>Алейхем</a:t>
            </a:r>
            <a:r>
              <a:rPr lang="uk-UA" sz="2000" b="1" dirty="0">
                <a:solidFill>
                  <a:srgbClr val="FFC000"/>
                </a:solidFill>
              </a:rPr>
              <a:t>» (Київ, 1940), де надрукована їхня сумісна </a:t>
            </a:r>
            <a:r>
              <a:rPr lang="uk-UA" sz="2000" b="1" dirty="0" smtClean="0">
                <a:solidFill>
                  <a:srgbClr val="FFC000"/>
                </a:solidFill>
              </a:rPr>
              <a:t>стаття, декілька </a:t>
            </a:r>
            <a:r>
              <a:rPr lang="uk-UA" sz="2000" b="1" dirty="0">
                <a:solidFill>
                  <a:srgbClr val="FFC000"/>
                </a:solidFill>
              </a:rPr>
              <a:t>статей за авторством Х. С. </a:t>
            </a:r>
            <a:r>
              <a:rPr lang="uk-UA" sz="2000" b="1" dirty="0" err="1" smtClean="0">
                <a:solidFill>
                  <a:srgbClr val="FFC000"/>
                </a:solidFill>
              </a:rPr>
              <a:t>Наделя</a:t>
            </a:r>
            <a:r>
              <a:rPr lang="uk-UA" sz="2000" b="1" dirty="0" smtClean="0">
                <a:solidFill>
                  <a:srgbClr val="FFC000"/>
                </a:solidFill>
              </a:rPr>
              <a:t> та ін.   Найбільш </a:t>
            </a:r>
            <a:r>
              <a:rPr lang="uk-UA" sz="2000" b="1" dirty="0">
                <a:solidFill>
                  <a:srgbClr val="FFC000"/>
                </a:solidFill>
              </a:rPr>
              <a:t>значущою спільною працею І. </a:t>
            </a:r>
            <a:r>
              <a:rPr lang="uk-UA" sz="2000" b="1" dirty="0" err="1">
                <a:solidFill>
                  <a:srgbClr val="FFC000"/>
                </a:solidFill>
              </a:rPr>
              <a:t>Мітельмана</a:t>
            </a:r>
            <a:r>
              <a:rPr lang="uk-UA" sz="2000" b="1" dirty="0">
                <a:solidFill>
                  <a:srgbClr val="FFC000"/>
                </a:solidFill>
              </a:rPr>
              <a:t> та Х. </a:t>
            </a:r>
            <a:r>
              <a:rPr lang="uk-UA" sz="2000" b="1" dirty="0" err="1">
                <a:solidFill>
                  <a:srgbClr val="FFC000"/>
                </a:solidFill>
              </a:rPr>
              <a:t>Наделя</a:t>
            </a:r>
            <a:r>
              <a:rPr lang="uk-UA" sz="2000" b="1" dirty="0">
                <a:solidFill>
                  <a:srgbClr val="FFC000"/>
                </a:solidFill>
              </a:rPr>
              <a:t> був останній том 15-томного повного видання творів Шолом-</a:t>
            </a:r>
            <a:r>
              <a:rPr lang="uk-UA" sz="2000" b="1" dirty="0" err="1">
                <a:solidFill>
                  <a:srgbClr val="FFC000"/>
                </a:solidFill>
              </a:rPr>
              <a:t>Алейхема</a:t>
            </a:r>
            <a:r>
              <a:rPr lang="uk-UA" sz="2000" b="1" dirty="0">
                <a:solidFill>
                  <a:srgbClr val="FFC000"/>
                </a:solidFill>
              </a:rPr>
              <a:t> (Москва, 1941), куди вперше увійшла зібрана ними епістолярна спадщина видатного письменника.</a:t>
            </a:r>
            <a:endParaRPr lang="ru-RU" sz="2000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8813" r="8380" b="3060"/>
          <a:stretch/>
        </p:blipFill>
        <p:spPr>
          <a:xfrm>
            <a:off x="7620000" y="279400"/>
            <a:ext cx="3797300" cy="5334000"/>
          </a:xfrm>
        </p:spPr>
      </p:pic>
    </p:spTree>
    <p:extLst>
      <p:ext uri="{BB962C8B-B14F-4D97-AF65-F5344CB8AC3E}">
        <p14:creationId xmlns:p14="http://schemas.microsoft.com/office/powerpoint/2010/main" val="2719231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812" y="244475"/>
            <a:ext cx="4687888" cy="6321425"/>
          </a:xfrm>
        </p:spPr>
        <p:txBody>
          <a:bodyPr>
            <a:normAutofit fontScale="77500" lnSpcReduction="20000"/>
          </a:bodyPr>
          <a:lstStyle/>
          <a:p>
            <a:r>
              <a:rPr lang="uk-UA" sz="2600" b="1" dirty="0">
                <a:solidFill>
                  <a:srgbClr val="FFC000"/>
                </a:solidFill>
              </a:rPr>
              <a:t>Х. С. </a:t>
            </a:r>
            <a:r>
              <a:rPr lang="uk-UA" sz="2600" b="1" dirty="0" err="1">
                <a:solidFill>
                  <a:srgbClr val="FFC000"/>
                </a:solidFill>
              </a:rPr>
              <a:t>Наделю</a:t>
            </a:r>
            <a:r>
              <a:rPr lang="uk-UA" sz="2600" b="1" dirty="0">
                <a:solidFill>
                  <a:srgbClr val="FFC000"/>
                </a:solidFill>
              </a:rPr>
              <a:t> належать і інші праці, присвячені єврейському класику, які друкувалися </a:t>
            </a:r>
            <a:r>
              <a:rPr lang="uk-UA" sz="2600" b="1" dirty="0" smtClean="0">
                <a:solidFill>
                  <a:srgbClr val="FFC000"/>
                </a:solidFill>
              </a:rPr>
              <a:t>їдишем </a:t>
            </a:r>
            <a:r>
              <a:rPr lang="uk-UA" sz="2600" b="1" dirty="0">
                <a:solidFill>
                  <a:srgbClr val="FFC000"/>
                </a:solidFill>
              </a:rPr>
              <a:t>у часописі «</a:t>
            </a:r>
            <a:r>
              <a:rPr lang="uk-UA" sz="2600" b="1" dirty="0" err="1">
                <a:solidFill>
                  <a:srgbClr val="FFC000"/>
                </a:solidFill>
              </a:rPr>
              <a:t>Фармест</a:t>
            </a:r>
            <a:r>
              <a:rPr lang="uk-UA" sz="2600" b="1" dirty="0">
                <a:solidFill>
                  <a:srgbClr val="FFC000"/>
                </a:solidFill>
              </a:rPr>
              <a:t>», у газетах «</a:t>
            </a:r>
            <a:r>
              <a:rPr lang="uk-UA" sz="2600" b="1" dirty="0" err="1">
                <a:solidFill>
                  <a:srgbClr val="FFC000"/>
                </a:solidFill>
              </a:rPr>
              <a:t>Біробіджанер</a:t>
            </a:r>
            <a:r>
              <a:rPr lang="uk-UA" sz="2600" b="1" dirty="0">
                <a:solidFill>
                  <a:srgbClr val="FFC000"/>
                </a:solidFill>
              </a:rPr>
              <a:t> </a:t>
            </a:r>
            <a:r>
              <a:rPr lang="uk-UA" sz="2600" b="1" dirty="0" err="1">
                <a:solidFill>
                  <a:srgbClr val="FFC000"/>
                </a:solidFill>
              </a:rPr>
              <a:t>Штерн</a:t>
            </a:r>
            <a:r>
              <a:rPr lang="uk-UA" sz="2600" b="1" dirty="0">
                <a:solidFill>
                  <a:srgbClr val="FFC000"/>
                </a:solidFill>
              </a:rPr>
              <a:t>», «</a:t>
            </a:r>
            <a:r>
              <a:rPr lang="uk-UA" sz="2600" b="1" dirty="0" err="1">
                <a:solidFill>
                  <a:srgbClr val="FFC000"/>
                </a:solidFill>
              </a:rPr>
              <a:t>Ейнікайт</a:t>
            </a:r>
            <a:r>
              <a:rPr lang="uk-UA" sz="2600" b="1" dirty="0">
                <a:solidFill>
                  <a:srgbClr val="FFC000"/>
                </a:solidFill>
              </a:rPr>
              <a:t>», «Дер </a:t>
            </a:r>
            <a:r>
              <a:rPr lang="uk-UA" sz="2600" b="1" dirty="0" err="1">
                <a:solidFill>
                  <a:srgbClr val="FFC000"/>
                </a:solidFill>
              </a:rPr>
              <a:t>Штерн</a:t>
            </a:r>
            <a:r>
              <a:rPr lang="uk-UA" sz="2600" b="1" dirty="0">
                <a:solidFill>
                  <a:srgbClr val="FFC000"/>
                </a:solidFill>
              </a:rPr>
              <a:t>». В українських джерелах були надруковані бібліографічний список «Шолом-</a:t>
            </a:r>
            <a:r>
              <a:rPr lang="uk-UA" sz="2600" b="1" dirty="0" err="1">
                <a:solidFill>
                  <a:srgbClr val="FFC000"/>
                </a:solidFill>
              </a:rPr>
              <a:t>Алейхем</a:t>
            </a:r>
            <a:r>
              <a:rPr lang="uk-UA" sz="2600" b="1" dirty="0">
                <a:solidFill>
                  <a:srgbClr val="FFC000"/>
                </a:solidFill>
              </a:rPr>
              <a:t>» (Київ, 1937), брошура «Шолом-</a:t>
            </a:r>
            <a:r>
              <a:rPr lang="uk-UA" sz="2600" b="1" dirty="0" err="1">
                <a:solidFill>
                  <a:srgbClr val="FFC000"/>
                </a:solidFill>
              </a:rPr>
              <a:t>Алейхем</a:t>
            </a:r>
            <a:r>
              <a:rPr lang="uk-UA" sz="2600" b="1" dirty="0">
                <a:solidFill>
                  <a:srgbClr val="FFC000"/>
                </a:solidFill>
              </a:rPr>
              <a:t>: До 80-річчя з дня народження» (Київ, 1939), стаття «Епістолярна спадщина Шолом-</a:t>
            </a:r>
            <a:r>
              <a:rPr lang="uk-UA" sz="2600" b="1" dirty="0" err="1">
                <a:solidFill>
                  <a:srgbClr val="FFC000"/>
                </a:solidFill>
              </a:rPr>
              <a:t>Алейхема</a:t>
            </a:r>
            <a:r>
              <a:rPr lang="uk-UA" sz="2600" b="1" dirty="0">
                <a:solidFill>
                  <a:srgbClr val="FFC000"/>
                </a:solidFill>
              </a:rPr>
              <a:t>» в «Бюлетені сесії відділу суспільних наук АН УРСР» (Київ, 1939); стаття у співавторстві з М.</a:t>
            </a:r>
            <a:r>
              <a:rPr lang="ru-RU" sz="2600" b="1" dirty="0">
                <a:solidFill>
                  <a:srgbClr val="FFC000"/>
                </a:solidFill>
              </a:rPr>
              <a:t> </a:t>
            </a:r>
            <a:r>
              <a:rPr lang="uk-UA" sz="2600" b="1" dirty="0" err="1">
                <a:solidFill>
                  <a:srgbClr val="FFC000"/>
                </a:solidFill>
              </a:rPr>
              <a:t>Лейпцікером</a:t>
            </a:r>
            <a:r>
              <a:rPr lang="uk-UA" sz="2600" b="1" dirty="0">
                <a:solidFill>
                  <a:srgbClr val="FFC000"/>
                </a:solidFill>
              </a:rPr>
              <a:t> «Шість листів», де наводяться листи письменника до антрепренерів Я. </a:t>
            </a:r>
            <a:r>
              <a:rPr lang="uk-UA" sz="2600" b="1" dirty="0" err="1">
                <a:solidFill>
                  <a:srgbClr val="FFC000"/>
                </a:solidFill>
              </a:rPr>
              <a:t>Співаковського</a:t>
            </a:r>
            <a:r>
              <a:rPr lang="uk-UA" sz="2600" b="1" dirty="0">
                <a:solidFill>
                  <a:srgbClr val="FFC000"/>
                </a:solidFill>
              </a:rPr>
              <a:t> та Я. Адлера в журналі «Театр» (Київ, 1940, № 7).</a:t>
            </a:r>
            <a:endParaRPr lang="ru-RU" sz="2600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3" y="100292"/>
            <a:ext cx="2921285" cy="39116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38" y="2056092"/>
            <a:ext cx="3137061" cy="4200525"/>
          </a:xfrm>
          <a:ln>
            <a:solidFill>
              <a:srgbClr val="FFC000"/>
            </a:solidFill>
          </a:ln>
        </p:spPr>
      </p:pic>
      <p:pic>
        <p:nvPicPr>
          <p:cNvPr id="9" name="Рисунок 8" descr="D:\1СГ\Глибицкая\История ЦНБ\Персоналии\Надели\НадельХС\Конф. в б-ке Вернадського\Мезуз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t="16622" r="35604" b="16135"/>
          <a:stretch/>
        </p:blipFill>
        <p:spPr bwMode="auto">
          <a:xfrm>
            <a:off x="10439400" y="0"/>
            <a:ext cx="682625" cy="1206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87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2225" y="1397000"/>
            <a:ext cx="993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C000"/>
                </a:solidFill>
              </a:rPr>
              <a:t>Низка статей </a:t>
            </a:r>
            <a:r>
              <a:rPr lang="uk-UA" sz="3600" b="1" dirty="0" err="1">
                <a:solidFill>
                  <a:srgbClr val="FFC000"/>
                </a:solidFill>
              </a:rPr>
              <a:t>Наделя</a:t>
            </a:r>
            <a:r>
              <a:rPr lang="uk-UA" sz="3600" b="1" dirty="0">
                <a:solidFill>
                  <a:srgbClr val="FFC000"/>
                </a:solidFill>
              </a:rPr>
              <a:t> присвячена іншим письменникам, зокрема І.-Л. </a:t>
            </a:r>
            <a:r>
              <a:rPr lang="uk-UA" sz="3600" b="1" dirty="0" err="1">
                <a:solidFill>
                  <a:srgbClr val="FFC000"/>
                </a:solidFill>
              </a:rPr>
              <a:t>Перецу</a:t>
            </a:r>
            <a:r>
              <a:rPr lang="uk-UA" sz="3600" b="1" dirty="0">
                <a:solidFill>
                  <a:srgbClr val="FFC000"/>
                </a:solidFill>
              </a:rPr>
              <a:t>, єврейському </a:t>
            </a:r>
            <a:r>
              <a:rPr lang="uk-UA" sz="3600" b="1" dirty="0" smtClean="0">
                <a:solidFill>
                  <a:srgbClr val="FFC000"/>
                </a:solidFill>
              </a:rPr>
              <a:t>фольклору, міжнародним</a:t>
            </a:r>
            <a:r>
              <a:rPr lang="uk-UA" sz="3600" b="1" dirty="0">
                <a:solidFill>
                  <a:srgbClr val="FFC000"/>
                </a:solidFill>
              </a:rPr>
              <a:t>, </a:t>
            </a:r>
            <a:r>
              <a:rPr lang="uk-UA" sz="3600" b="1" dirty="0" smtClean="0">
                <a:solidFill>
                  <a:srgbClr val="FFC000"/>
                </a:solidFill>
              </a:rPr>
              <a:t>зокрема </a:t>
            </a:r>
            <a:r>
              <a:rPr lang="uk-UA" sz="3600" b="1" dirty="0">
                <a:solidFill>
                  <a:srgbClr val="FFC000"/>
                </a:solidFill>
              </a:rPr>
              <a:t>українсько-єврейським, літературним зв’язкам, перекладам сучасних письменників </a:t>
            </a:r>
            <a:r>
              <a:rPr lang="uk-UA" sz="3600" b="1" dirty="0" smtClean="0">
                <a:solidFill>
                  <a:srgbClr val="FFC000"/>
                </a:solidFill>
              </a:rPr>
              <a:t>їдишем </a:t>
            </a:r>
            <a:r>
              <a:rPr lang="uk-UA" sz="3600" b="1" dirty="0" smtClean="0">
                <a:solidFill>
                  <a:srgbClr val="FFC000"/>
                </a:solidFill>
              </a:rPr>
              <a:t>тощо.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D:\1СГ\Глибицкая\История ЦНБ\Персоналии\Надели\НадельХС\Конф. в б-ке Вернадського\Мезуза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t="16622" r="35604" b="16135"/>
          <a:stretch/>
        </p:blipFill>
        <p:spPr bwMode="auto">
          <a:xfrm>
            <a:off x="10439400" y="0"/>
            <a:ext cx="682625" cy="1206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51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0" y="1917700"/>
            <a:ext cx="981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FC000"/>
                </a:solidFill>
              </a:rPr>
              <a:t>Дякую </a:t>
            </a:r>
            <a:r>
              <a:rPr lang="uk-UA" sz="7200" b="1" dirty="0">
                <a:solidFill>
                  <a:srgbClr val="FFC000"/>
                </a:solidFill>
              </a:rPr>
              <a:t>за увагу!</a:t>
            </a:r>
            <a:endParaRPr lang="ru-RU" sz="7200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D:\1СГ\Глибицкая\История ЦНБ\Персоналии\Надели\НадельХС\Конф. в б-ке Вернадського\Мезуза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t="16622" r="35604" b="16135"/>
          <a:stretch/>
        </p:blipFill>
        <p:spPr bwMode="auto">
          <a:xfrm>
            <a:off x="10439400" y="0"/>
            <a:ext cx="682625" cy="1206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240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rgbClr val="FFC000"/>
                </a:solidFill>
              </a:rPr>
              <a:t>Хацкель</a:t>
            </a:r>
            <a:r>
              <a:rPr lang="uk-UA" b="1" dirty="0">
                <a:solidFill>
                  <a:srgbClr val="FFC000"/>
                </a:solidFill>
              </a:rPr>
              <a:t> Соломонович </a:t>
            </a:r>
            <a:r>
              <a:rPr lang="uk-UA" b="1" dirty="0" err="1">
                <a:solidFill>
                  <a:srgbClr val="FFC000"/>
                </a:solidFill>
              </a:rPr>
              <a:t>Надель</a:t>
            </a:r>
            <a:r>
              <a:rPr lang="uk-UA" b="1" dirty="0">
                <a:solidFill>
                  <a:srgbClr val="FFC000"/>
                </a:solidFill>
              </a:rPr>
              <a:t> (5.09.1905–26.01.1968)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b="1" dirty="0" err="1">
                <a:solidFill>
                  <a:srgbClr val="FFC000"/>
                </a:solidFill>
              </a:rPr>
              <a:t>Хацкель</a:t>
            </a:r>
            <a:r>
              <a:rPr lang="uk-UA" b="1" dirty="0">
                <a:solidFill>
                  <a:srgbClr val="FFC000"/>
                </a:solidFill>
              </a:rPr>
              <a:t> Соломонович </a:t>
            </a:r>
            <a:r>
              <a:rPr lang="uk-UA" b="1" dirty="0" err="1" smtClean="0">
                <a:solidFill>
                  <a:srgbClr val="FFC000"/>
                </a:solidFill>
              </a:rPr>
              <a:t>Надель</a:t>
            </a:r>
            <a:r>
              <a:rPr lang="uk-UA" b="1" dirty="0">
                <a:solidFill>
                  <a:srgbClr val="FFC000"/>
                </a:solidFill>
              </a:rPr>
              <a:t> – </a:t>
            </a:r>
            <a:r>
              <a:rPr lang="uk-UA" b="1" dirty="0" smtClean="0">
                <a:solidFill>
                  <a:srgbClr val="FFC000"/>
                </a:solidFill>
              </a:rPr>
              <a:t>український </a:t>
            </a:r>
            <a:r>
              <a:rPr lang="uk-UA" b="1" dirty="0">
                <a:solidFill>
                  <a:srgbClr val="FFC000"/>
                </a:solidFill>
              </a:rPr>
              <a:t>бібліотекознавець, бібліограф, літературознавець, фольклорист, сходознавець, автор понад 150 праць, написаних </a:t>
            </a:r>
            <a:r>
              <a:rPr lang="uk-UA" b="1" dirty="0" smtClean="0">
                <a:solidFill>
                  <a:srgbClr val="FFC000"/>
                </a:solidFill>
              </a:rPr>
              <a:t>їдишем, </a:t>
            </a:r>
            <a:r>
              <a:rPr lang="uk-UA" b="1" dirty="0">
                <a:solidFill>
                  <a:srgbClr val="FFC000"/>
                </a:solidFill>
              </a:rPr>
              <a:t>українською, польською та російською мовами. У доповіді </a:t>
            </a:r>
            <a:r>
              <a:rPr lang="uk-UA" b="1" dirty="0" smtClean="0">
                <a:solidFill>
                  <a:srgbClr val="FFC000"/>
                </a:solidFill>
              </a:rPr>
              <a:t>йтиметься про </a:t>
            </a:r>
            <a:r>
              <a:rPr lang="uk-UA" b="1" dirty="0">
                <a:solidFill>
                  <a:srgbClr val="FFC000"/>
                </a:solidFill>
              </a:rPr>
              <a:t>його життєвий шлях і ту частину творчої спадщини, що була написана </a:t>
            </a:r>
            <a:r>
              <a:rPr lang="uk-UA" b="1" dirty="0" smtClean="0">
                <a:solidFill>
                  <a:srgbClr val="FFC000"/>
                </a:solidFill>
              </a:rPr>
              <a:t>їдишем, </a:t>
            </a:r>
            <a:r>
              <a:rPr lang="uk-UA" b="1" dirty="0">
                <a:solidFill>
                  <a:srgbClr val="FFC000"/>
                </a:solidFill>
              </a:rPr>
              <a:t>а також українською, де автор торкався питань </a:t>
            </a:r>
            <a:r>
              <a:rPr lang="uk-UA" b="1" dirty="0" err="1">
                <a:solidFill>
                  <a:srgbClr val="FFC000"/>
                </a:solidFill>
              </a:rPr>
              <a:t>юдаїки</a:t>
            </a:r>
            <a:r>
              <a:rPr lang="uk-UA" b="1" dirty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08" y="2114954"/>
            <a:ext cx="2635092" cy="3663546"/>
          </a:xfrm>
          <a:ln w="28575">
            <a:solidFill>
              <a:srgbClr val="FFC000"/>
            </a:solidFill>
          </a:ln>
        </p:spPr>
      </p:pic>
      <p:pic>
        <p:nvPicPr>
          <p:cNvPr id="6" name="Рисунок 5" descr="D:\1СГ\Глибицкая\История ЦНБ\Персоналии\Надели\НадельХС\Конф. в б-ке Вернадського\Мезуза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t="16622" r="35604" b="16135"/>
          <a:stretch/>
        </p:blipFill>
        <p:spPr bwMode="auto">
          <a:xfrm>
            <a:off x="10439400" y="1"/>
            <a:ext cx="698500" cy="1853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250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2012" y="190500"/>
            <a:ext cx="4396339" cy="6103464"/>
          </a:xfrm>
        </p:spPr>
        <p:txBody>
          <a:bodyPr>
            <a:normAutofit fontScale="92500" lnSpcReduction="20000"/>
          </a:bodyPr>
          <a:lstStyle/>
          <a:p>
            <a:endParaRPr lang="uk-UA" sz="1900" b="1" dirty="0" smtClean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2100" b="1" dirty="0" smtClean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1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С. </a:t>
            </a:r>
            <a:r>
              <a:rPr lang="uk-UA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Надель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народився 5 вересня 1905 р. в місті Ковно (нині – Каунас, Литва) </a:t>
            </a:r>
            <a:r>
              <a:rPr lang="uk-UA" sz="21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родині кантора. </a:t>
            </a:r>
            <a:r>
              <a:rPr lang="uk-UA" sz="21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1915 р., через військові дії Німеччини </a:t>
            </a:r>
            <a:r>
              <a:rPr lang="uk-UA" sz="21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розпорядженням царського уряду, усі євреї повинні були покинути так звану «прифронтову смугу». Сім’я </a:t>
            </a:r>
            <a:r>
              <a:rPr lang="uk-UA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Наделів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намагалася осісти </a:t>
            </a:r>
            <a:r>
              <a:rPr lang="uk-UA" sz="21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в 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Естонії, Білорусії та Україні. </a:t>
            </a:r>
            <a:r>
              <a:rPr lang="uk-UA" sz="21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21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1916 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р.,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після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переїзду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родини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Ногайська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нині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м. 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Приморськ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Запорізьк</a:t>
            </a:r>
            <a:r>
              <a:rPr lang="uk-UA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ої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</a:t>
            </a:r>
            <a:r>
              <a:rPr lang="uk-UA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асті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Хацкель вступив до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місцевого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реального училища. 191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коли помер його батько, 14-річний підліток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змушений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був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залишити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училище і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влаштуватися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роботу. 1922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р., 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після смерті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мат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ері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осиротілий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юнак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переїхав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</a:t>
            </a:r>
            <a:r>
              <a:rPr lang="uk-UA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родичів у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Харк</a:t>
            </a:r>
            <a:r>
              <a:rPr lang="uk-UA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ів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Пробував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себе на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різних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роботах, </a:t>
            </a:r>
            <a:r>
              <a:rPr lang="ru-RU" sz="21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зокрема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як </a:t>
            </a:r>
            <a:r>
              <a:rPr lang="ru-RU" sz="21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бібліотекар</a:t>
            </a:r>
            <a:r>
              <a:rPr lang="ru-RU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1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1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94" y="698025"/>
            <a:ext cx="3754557" cy="5367339"/>
          </a:xfrm>
          <a:ln>
            <a:solidFill>
              <a:srgbClr val="FFC000"/>
            </a:solidFill>
          </a:ln>
        </p:spPr>
      </p:pic>
      <p:pic>
        <p:nvPicPr>
          <p:cNvPr id="7" name="Рисунок 6" descr="D:\1СГ\Глибицкая\История ЦНБ\Персоналии\Надели\НадельХС\Конф. в б-ке Вернадського\Мезуза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t="16622" r="35604" b="16135"/>
          <a:stretch/>
        </p:blipFill>
        <p:spPr bwMode="auto">
          <a:xfrm>
            <a:off x="10420350" y="1"/>
            <a:ext cx="704850" cy="1853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686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1" y="431800"/>
            <a:ext cx="4781551" cy="5829300"/>
          </a:xfrm>
        </p:spPr>
        <p:txBody>
          <a:bodyPr>
            <a:normAutofit fontScale="85000" lnSpcReduction="20000"/>
          </a:bodyPr>
          <a:lstStyle/>
          <a:p>
            <a:r>
              <a:rPr lang="uk-UA" sz="2300" b="1" dirty="0" smtClean="0">
                <a:solidFill>
                  <a:srgbClr val="FFC000"/>
                </a:solidFill>
              </a:rPr>
              <a:t>У </a:t>
            </a:r>
            <a:r>
              <a:rPr lang="uk-UA" sz="2300" b="1" dirty="0">
                <a:solidFill>
                  <a:srgbClr val="FFC000"/>
                </a:solidFill>
              </a:rPr>
              <a:t>липні 1925 р. </a:t>
            </a:r>
            <a:r>
              <a:rPr lang="uk-UA" sz="2300" b="1" dirty="0" err="1">
                <a:solidFill>
                  <a:srgbClr val="FFC000"/>
                </a:solidFill>
              </a:rPr>
              <a:t>Надель</a:t>
            </a:r>
            <a:r>
              <a:rPr lang="uk-UA" sz="2300" b="1" dirty="0">
                <a:solidFill>
                  <a:srgbClr val="FFC000"/>
                </a:solidFill>
              </a:rPr>
              <a:t> був прийнятий до Харківської державної бібліотеки імені </a:t>
            </a:r>
            <a:r>
              <a:rPr lang="uk-UA" sz="2300" b="1" dirty="0" smtClean="0">
                <a:solidFill>
                  <a:srgbClr val="FFC000"/>
                </a:solidFill>
              </a:rPr>
              <a:t>       В</a:t>
            </a:r>
            <a:r>
              <a:rPr lang="uk-UA" sz="2300" b="1" dirty="0">
                <a:solidFill>
                  <a:srgbClr val="FFC000"/>
                </a:solidFill>
              </a:rPr>
              <a:t>. Г. Короленка, де зайняв посаду </a:t>
            </a:r>
            <a:r>
              <a:rPr lang="uk-UA" sz="2300" b="1" dirty="0" err="1">
                <a:solidFill>
                  <a:srgbClr val="FFC000"/>
                </a:solidFill>
              </a:rPr>
              <a:t>бібліотекаря</a:t>
            </a:r>
            <a:r>
              <a:rPr lang="uk-UA" sz="2300" b="1" dirty="0">
                <a:solidFill>
                  <a:srgbClr val="FFC000"/>
                </a:solidFill>
              </a:rPr>
              <a:t>, </a:t>
            </a:r>
            <a:r>
              <a:rPr lang="uk-UA" sz="2300" b="1" dirty="0" smtClean="0">
                <a:solidFill>
                  <a:srgbClr val="FFC000"/>
                </a:solidFill>
              </a:rPr>
              <a:t>  згодом </a:t>
            </a:r>
            <a:r>
              <a:rPr lang="uk-UA" sz="2300" b="1" dirty="0">
                <a:solidFill>
                  <a:srgbClr val="FFC000"/>
                </a:solidFill>
              </a:rPr>
              <a:t>– бібліографа</a:t>
            </a:r>
            <a:r>
              <a:rPr lang="uk-UA" sz="2300" b="1" dirty="0" smtClean="0">
                <a:solidFill>
                  <a:srgbClr val="FFC000"/>
                </a:solidFill>
              </a:rPr>
              <a:t>.  У</a:t>
            </a:r>
            <a:r>
              <a:rPr lang="uk-UA" sz="2300" b="1" dirty="0">
                <a:solidFill>
                  <a:srgbClr val="FFC000"/>
                </a:solidFill>
              </a:rPr>
              <a:t> 1925–1935 рр. він очолював єврейський відділ </a:t>
            </a:r>
            <a:r>
              <a:rPr lang="uk-UA" sz="2300" b="1" dirty="0" smtClean="0">
                <a:solidFill>
                  <a:srgbClr val="FFC000"/>
                </a:solidFill>
              </a:rPr>
              <a:t>бібліотеки</a:t>
            </a:r>
            <a:r>
              <a:rPr lang="uk-UA" sz="2300" b="1" dirty="0" smtClean="0">
                <a:solidFill>
                  <a:srgbClr val="FFC000"/>
                </a:solidFill>
              </a:rPr>
              <a:t>, а з</a:t>
            </a:r>
            <a:r>
              <a:rPr lang="uk-UA" sz="2300" b="1" dirty="0" smtClean="0">
                <a:solidFill>
                  <a:srgbClr val="FFC000"/>
                </a:solidFill>
              </a:rPr>
              <a:t>а </a:t>
            </a:r>
            <a:r>
              <a:rPr lang="uk-UA" sz="2300" b="1" dirty="0">
                <a:solidFill>
                  <a:srgbClr val="FFC000"/>
                </a:solidFill>
              </a:rPr>
              <a:t>сумісництвом завідував бібліотекою Харківського єврейського машинобудівного технікуму</a:t>
            </a:r>
            <a:r>
              <a:rPr lang="uk-UA" sz="2300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uk-UA" sz="2300" b="1" dirty="0" smtClean="0">
                <a:solidFill>
                  <a:srgbClr val="FFC000"/>
                </a:solidFill>
              </a:rPr>
              <a:t>Він </a:t>
            </a:r>
            <a:r>
              <a:rPr lang="uk-UA" sz="2300" b="1" dirty="0">
                <a:solidFill>
                  <a:srgbClr val="FFC000"/>
                </a:solidFill>
              </a:rPr>
              <a:t>підвищував </a:t>
            </a:r>
            <a:r>
              <a:rPr lang="uk-UA" sz="2300" b="1" dirty="0" smtClean="0">
                <a:solidFill>
                  <a:srgbClr val="FFC000"/>
                </a:solidFill>
              </a:rPr>
              <a:t>свої знання на </a:t>
            </a:r>
            <a:r>
              <a:rPr lang="uk-UA" sz="2300" b="1" dirty="0">
                <a:solidFill>
                  <a:srgbClr val="FFC000"/>
                </a:solidFill>
              </a:rPr>
              <a:t>курсах іноземних мов (1925–1929 рр.), у Харківському вечірньому університеті «</a:t>
            </a:r>
            <a:r>
              <a:rPr lang="uk-UA" sz="2300" b="1" dirty="0" err="1">
                <a:solidFill>
                  <a:srgbClr val="FFC000"/>
                </a:solidFill>
              </a:rPr>
              <a:t>Робос</a:t>
            </a:r>
            <a:r>
              <a:rPr lang="uk-UA" sz="2300" b="1" dirty="0">
                <a:solidFill>
                  <a:srgbClr val="FFC000"/>
                </a:solidFill>
              </a:rPr>
              <a:t>» при Харківському Всеукраїнському інституті комуністичної освіти (ВУІКО, 1931–1934 рр.; згодом – Харківський бібліотечний інститут).</a:t>
            </a:r>
          </a:p>
          <a:p>
            <a:endParaRPr lang="ru-RU" sz="2300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617550"/>
            <a:ext cx="4395788" cy="3077051"/>
          </a:xfrm>
        </p:spPr>
      </p:pic>
      <p:sp>
        <p:nvSpPr>
          <p:cNvPr id="4" name="TextBox 3"/>
          <p:cNvSpPr txBox="1"/>
          <p:nvPr/>
        </p:nvSpPr>
        <p:spPr>
          <a:xfrm>
            <a:off x="5654675" y="5842000"/>
            <a:ext cx="4395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Харківська державна бібліотека </a:t>
            </a:r>
            <a:r>
              <a:rPr lang="uk-UA" b="1" dirty="0">
                <a:solidFill>
                  <a:srgbClr val="00B050"/>
                </a:solidFill>
              </a:rPr>
              <a:t>імені В. Г. </a:t>
            </a:r>
            <a:r>
              <a:rPr lang="uk-UA" b="1" dirty="0" smtClean="0">
                <a:solidFill>
                  <a:srgbClr val="00B050"/>
                </a:solidFill>
              </a:rPr>
              <a:t>Короленка. 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Перша половина ХХ ст.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2313226"/>
            <a:ext cx="4762500" cy="333375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1437"/>
            <a:ext cx="2743200" cy="18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4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827314"/>
            <a:ext cx="3240465" cy="4292006"/>
          </a:xfrm>
          <a:ln>
            <a:solidFill>
              <a:srgbClr val="FFC00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16765" y="1155700"/>
            <a:ext cx="8075235" cy="5702300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</a:pPr>
            <a:endParaRPr lang="uk-UA" sz="1900" b="1" dirty="0" smtClean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9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липні 1935 р. </a:t>
            </a:r>
            <a:r>
              <a:rPr lang="uk-UA" sz="19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Наркомосвіти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9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перевів </a:t>
            </a:r>
            <a:r>
              <a:rPr lang="uk-UA" sz="19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Х. </a:t>
            </a:r>
            <a:r>
              <a:rPr lang="uk-UA" sz="19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Наделя</a:t>
            </a:r>
            <a:r>
              <a:rPr lang="uk-UA" sz="19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роботу до Києва, де він </a:t>
            </a:r>
            <a:r>
              <a:rPr lang="uk-UA" sz="19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був зарахований на 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посаду бібліографа </a:t>
            </a:r>
            <a:r>
              <a:rPr lang="uk-UA" sz="19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Центральному бібліотечному колекторі </a:t>
            </a:r>
            <a:r>
              <a:rPr lang="uk-UA" sz="19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Наркомосвіти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УРСР. </a:t>
            </a:r>
            <a:r>
              <a:rPr lang="uk-UA" sz="19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1935–1936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рр</a:t>
            </a:r>
            <a:r>
              <a:rPr lang="uk-UA" sz="19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19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він завершив 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отримання вищої освіти на заочному відділенні бібліотечного факультету Київського педагогічного інституту.</a:t>
            </a:r>
            <a:endParaRPr lang="ru-RU" sz="19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1936 до 1941 рр. </a:t>
            </a:r>
            <a:r>
              <a:rPr lang="uk-UA" sz="19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Надель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працював консультантом-бібліографом Науково-методичного кабінету бібліотекознавства та масової бібліографії </a:t>
            </a:r>
            <a:r>
              <a:rPr lang="uk-UA" sz="19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Наркомосвіти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УРСР</a:t>
            </a:r>
            <a:r>
              <a:rPr lang="uk-UA" sz="19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 також 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сумісництвом </a:t>
            </a:r>
            <a:r>
              <a:rPr lang="uk-UA" sz="19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1937 по 1941 рр.) – заступником директора Центральної єврейської бібліотеки імені М. </a:t>
            </a:r>
            <a:r>
              <a:rPr lang="uk-UA" sz="19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Вінчевського</a:t>
            </a:r>
            <a:r>
              <a:rPr lang="uk-UA" sz="19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9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59" y="1"/>
            <a:ext cx="2699815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52692"/>
            <a:ext cx="5377234" cy="5094008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Після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початку Німецько-радянської війни </a:t>
            </a:r>
            <a:r>
              <a:rPr lang="uk-UA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Хацкель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Надель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був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мобілізований до радянської армії і був у війську до листопада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1941 р.,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 був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комісований через хворобу серця.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грудні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1941 р.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Хацкель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Соломонович приєднався до своєї родини,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яка перебувала в Казахстані в евакуації. Там він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виклада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англійськ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в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школі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завідува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хатою-читальнею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у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колгоспі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«Кооператор»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Кзил-Ординської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області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  з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квітня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1943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р.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завідував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бібліотекою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Кзил-Ординського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педінституту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61150" y="5969000"/>
            <a:ext cx="504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Кзил-Ординський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педагогічний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інститут</a:t>
            </a:r>
            <a:endParaRPr lang="ru-RU" sz="2000" dirty="0"/>
          </a:p>
        </p:txBody>
      </p:sp>
      <p:pic>
        <p:nvPicPr>
          <p:cNvPr id="8" name="Объект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t="11763" r="3189" b="5309"/>
          <a:stretch/>
        </p:blipFill>
        <p:spPr bwMode="auto">
          <a:xfrm>
            <a:off x="6661150" y="1511300"/>
            <a:ext cx="5213350" cy="4194651"/>
          </a:xfrm>
          <a:prstGeom prst="rect">
            <a:avLst/>
          </a:prstGeom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850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24267" y="1498601"/>
            <a:ext cx="5377234" cy="4987916"/>
          </a:xfrm>
        </p:spPr>
        <p:txBody>
          <a:bodyPr>
            <a:normAutofit lnSpcReduction="10000"/>
          </a:bodyPr>
          <a:lstStyle/>
          <a:p>
            <a:r>
              <a:rPr lang="uk-UA" sz="2400" b="1" dirty="0">
                <a:solidFill>
                  <a:srgbClr val="FFC000"/>
                </a:solidFill>
              </a:rPr>
              <a:t>У вересні 1945 р.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Х. </a:t>
            </a:r>
            <a:r>
              <a:rPr lang="ru-RU" sz="2400" b="1" dirty="0" err="1" smtClean="0">
                <a:solidFill>
                  <a:srgbClr val="FFC000"/>
                </a:solidFill>
              </a:rPr>
              <a:t>Надель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із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uk-UA" sz="2400" b="1" dirty="0">
                <a:solidFill>
                  <a:srgbClr val="FFC000"/>
                </a:solidFill>
              </a:rPr>
              <a:t>родиною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повернувся</a:t>
            </a:r>
            <a:r>
              <a:rPr lang="ru-RU" sz="2400" b="1" dirty="0">
                <a:solidFill>
                  <a:srgbClr val="FFC000"/>
                </a:solidFill>
              </a:rPr>
              <a:t> до </a:t>
            </a:r>
            <a:r>
              <a:rPr lang="ru-RU" sz="2400" b="1" dirty="0" err="1">
                <a:solidFill>
                  <a:srgbClr val="FFC000"/>
                </a:solidFill>
              </a:rPr>
              <a:t>Харкова</a:t>
            </a:r>
            <a:r>
              <a:rPr lang="uk-UA" sz="2400" b="1" dirty="0">
                <a:solidFill>
                  <a:srgbClr val="FFC000"/>
                </a:solidFill>
              </a:rPr>
              <a:t> і був зарахований до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Центральн</a:t>
            </a:r>
            <a:r>
              <a:rPr lang="uk-UA" sz="2400" b="1" dirty="0" err="1">
                <a:solidFill>
                  <a:srgbClr val="FFC000"/>
                </a:solidFill>
              </a:rPr>
              <a:t>ої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науков</a:t>
            </a:r>
            <a:r>
              <a:rPr lang="uk-UA" sz="2400" b="1" dirty="0" err="1">
                <a:solidFill>
                  <a:srgbClr val="FFC000"/>
                </a:solidFill>
              </a:rPr>
              <a:t>ої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бібліотек</a:t>
            </a:r>
            <a:r>
              <a:rPr lang="uk-UA" sz="2400" b="1" dirty="0">
                <a:solidFill>
                  <a:srgbClr val="FFC000"/>
                </a:solidFill>
              </a:rPr>
              <a:t>и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Харківського</a:t>
            </a:r>
            <a:r>
              <a:rPr lang="ru-RU" sz="2400" b="1" dirty="0">
                <a:solidFill>
                  <a:srgbClr val="FFC000"/>
                </a:solidFill>
              </a:rPr>
              <a:t> державного </a:t>
            </a:r>
            <a:r>
              <a:rPr lang="ru-RU" sz="2400" b="1" dirty="0" err="1">
                <a:solidFill>
                  <a:srgbClr val="FFC000"/>
                </a:solidFill>
              </a:rPr>
              <a:t>університету</a:t>
            </a:r>
            <a:r>
              <a:rPr lang="uk-UA" sz="2400" b="1" dirty="0">
                <a:solidFill>
                  <a:srgbClr val="FFC000"/>
                </a:solidFill>
              </a:rPr>
              <a:t> імені О. М. Горького (нині – </a:t>
            </a:r>
            <a:r>
              <a:rPr lang="ru-RU" sz="2400" b="1" dirty="0" err="1">
                <a:solidFill>
                  <a:srgbClr val="FFC000"/>
                </a:solidFill>
              </a:rPr>
              <a:t>Харківськ</a:t>
            </a:r>
            <a:r>
              <a:rPr lang="uk-UA" sz="2400" b="1" dirty="0" err="1">
                <a:solidFill>
                  <a:srgbClr val="FFC000"/>
                </a:solidFill>
              </a:rPr>
              <a:t>ий</a:t>
            </a:r>
            <a:r>
              <a:rPr lang="uk-UA" sz="2400" b="1" dirty="0">
                <a:solidFill>
                  <a:srgbClr val="FFC000"/>
                </a:solidFill>
              </a:rPr>
              <a:t> національний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університет</a:t>
            </a:r>
            <a:r>
              <a:rPr lang="uk-UA" sz="2400" b="1" dirty="0">
                <a:solidFill>
                  <a:srgbClr val="FFC000"/>
                </a:solidFill>
              </a:rPr>
              <a:t> імені В. Н. Каразіна)</a:t>
            </a:r>
            <a:r>
              <a:rPr lang="ru-RU" sz="2400" b="1" dirty="0">
                <a:solidFill>
                  <a:srgbClr val="FFC000"/>
                </a:solidFill>
              </a:rPr>
              <a:t> на посаду </a:t>
            </a:r>
            <a:r>
              <a:rPr lang="ru-RU" sz="2400" b="1" dirty="0" err="1">
                <a:solidFill>
                  <a:srgbClr val="FFC000"/>
                </a:solidFill>
              </a:rPr>
              <a:t>бібліотекаря</a:t>
            </a:r>
            <a:r>
              <a:rPr lang="uk-UA" sz="2400" b="1" dirty="0">
                <a:solidFill>
                  <a:srgbClr val="FFC000"/>
                </a:solidFill>
              </a:rPr>
              <a:t>. Вже через пів року його призначили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завідувач</a:t>
            </a:r>
            <a:r>
              <a:rPr lang="uk-UA" sz="2400" b="1" dirty="0" err="1">
                <a:solidFill>
                  <a:srgbClr val="FFC000"/>
                </a:solidFill>
              </a:rPr>
              <a:t>ем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науково-бібліографічного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відділу</a:t>
            </a:r>
            <a:r>
              <a:rPr lang="ru-RU" sz="2400" b="1" dirty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3" y="355600"/>
            <a:ext cx="6437656" cy="4419600"/>
          </a:xfrm>
          <a:ln>
            <a:solidFill>
              <a:srgbClr val="FFC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0533" y="4965700"/>
            <a:ext cx="6215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Центральна </a:t>
            </a:r>
            <a:r>
              <a:rPr lang="ru-RU" b="1" dirty="0" err="1" smtClean="0">
                <a:solidFill>
                  <a:srgbClr val="FFC000"/>
                </a:solidFill>
              </a:rPr>
              <a:t>наукова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бібліотека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Харківського</a:t>
            </a:r>
            <a:r>
              <a:rPr lang="ru-RU" b="1" dirty="0">
                <a:solidFill>
                  <a:srgbClr val="FFC000"/>
                </a:solidFill>
              </a:rPr>
              <a:t> державного </a:t>
            </a:r>
            <a:r>
              <a:rPr lang="ru-RU" b="1" dirty="0" err="1">
                <a:solidFill>
                  <a:srgbClr val="FFC000"/>
                </a:solidFill>
              </a:rPr>
              <a:t>університету</a:t>
            </a:r>
            <a:r>
              <a:rPr lang="uk-UA" b="1" dirty="0">
                <a:solidFill>
                  <a:srgbClr val="FFC000"/>
                </a:solidFill>
              </a:rPr>
              <a:t> імені О. М. </a:t>
            </a:r>
            <a:r>
              <a:rPr lang="uk-UA" b="1" dirty="0" smtClean="0">
                <a:solidFill>
                  <a:srgbClr val="FFC000"/>
                </a:solidFill>
              </a:rPr>
              <a:t>Горького.</a:t>
            </a:r>
            <a:br>
              <a:rPr lang="uk-UA" b="1" dirty="0" smtClean="0">
                <a:solidFill>
                  <a:srgbClr val="FFC000"/>
                </a:solidFill>
              </a:rPr>
            </a:br>
            <a:r>
              <a:rPr lang="uk-UA" b="1" dirty="0" smtClean="0">
                <a:solidFill>
                  <a:srgbClr val="FFC000"/>
                </a:solidFill>
              </a:rPr>
              <a:t>Стара будівля (нині – філіал ЦНБ).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28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4070"/>
            <a:ext cx="5270500" cy="6163229"/>
          </a:xfrm>
        </p:spPr>
        <p:txBody>
          <a:bodyPr>
            <a:normAutofit fontScale="92500" lnSpcReduction="10000"/>
          </a:bodyPr>
          <a:lstStyle/>
          <a:p>
            <a:endParaRPr lang="uk-UA" b="1" dirty="0" smtClean="0">
              <a:solidFill>
                <a:srgbClr val="FFC000"/>
              </a:solidFill>
            </a:endParaRPr>
          </a:p>
          <a:p>
            <a:r>
              <a:rPr lang="uk-UA" sz="2000" b="1" dirty="0" smtClean="0">
                <a:solidFill>
                  <a:srgbClr val="FFC000"/>
                </a:solidFill>
              </a:rPr>
              <a:t>Однак </a:t>
            </a:r>
            <a:r>
              <a:rPr lang="uk-UA" sz="2000" b="1" dirty="0">
                <a:solidFill>
                  <a:srgbClr val="FFC000"/>
                </a:solidFill>
              </a:rPr>
              <a:t>у березні 1951-го року </a:t>
            </a:r>
            <a:r>
              <a:rPr lang="uk-UA" sz="2000" b="1" dirty="0" err="1" smtClean="0">
                <a:solidFill>
                  <a:srgbClr val="FFC000"/>
                </a:solidFill>
              </a:rPr>
              <a:t>Хацкеля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uk-UA" sz="2000" b="1" dirty="0" err="1" smtClean="0">
                <a:solidFill>
                  <a:srgbClr val="FFC000"/>
                </a:solidFill>
              </a:rPr>
              <a:t>Наделя</a:t>
            </a:r>
            <a:r>
              <a:rPr lang="uk-UA" sz="2000" b="1" dirty="0" smtClean="0">
                <a:solidFill>
                  <a:srgbClr val="FFC000"/>
                </a:solidFill>
              </a:rPr>
              <a:t>, </a:t>
            </a:r>
            <a:r>
              <a:rPr lang="uk-UA" sz="2000" b="1" dirty="0" smtClean="0">
                <a:solidFill>
                  <a:srgbClr val="FFC000"/>
                </a:solidFill>
              </a:rPr>
              <a:t>на той час вже відомого бібліографа </a:t>
            </a:r>
            <a:r>
              <a:rPr lang="uk-UA" sz="2000" b="1" dirty="0">
                <a:solidFill>
                  <a:srgbClr val="FFC000"/>
                </a:solidFill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</a:rPr>
              <a:t>літературознавця, було звільнено </a:t>
            </a:r>
            <a:r>
              <a:rPr lang="uk-UA" sz="2000" b="1" dirty="0">
                <a:solidFill>
                  <a:srgbClr val="FFC000"/>
                </a:solidFill>
              </a:rPr>
              <a:t>з роботи та </a:t>
            </a:r>
            <a:r>
              <a:rPr lang="uk-UA" sz="2000" b="1" dirty="0" smtClean="0">
                <a:solidFill>
                  <a:srgbClr val="FFC000"/>
                </a:solidFill>
              </a:rPr>
              <a:t>засуджено </a:t>
            </a:r>
            <a:r>
              <a:rPr lang="uk-UA" sz="2000" b="1" dirty="0" smtClean="0">
                <a:solidFill>
                  <a:srgbClr val="FFC000"/>
                </a:solidFill>
              </a:rPr>
              <a:t>за «політичною» </a:t>
            </a:r>
            <a:r>
              <a:rPr lang="uk-UA" sz="2000" b="1" dirty="0">
                <a:solidFill>
                  <a:srgbClr val="FFC000"/>
                </a:solidFill>
              </a:rPr>
              <a:t>58-ю </a:t>
            </a:r>
            <a:r>
              <a:rPr lang="uk-UA" sz="2000" b="1" dirty="0" err="1">
                <a:solidFill>
                  <a:srgbClr val="FFC000"/>
                </a:solidFill>
              </a:rPr>
              <a:t>статтєю</a:t>
            </a:r>
            <a:r>
              <a:rPr lang="uk-UA" sz="2000" b="1" dirty="0">
                <a:solidFill>
                  <a:srgbClr val="FFC000"/>
                </a:solidFill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</a:rPr>
              <a:t>Кримінального кодексу (</a:t>
            </a:r>
            <a:r>
              <a:rPr lang="uk-UA" sz="2000" b="1" dirty="0" smtClean="0">
                <a:solidFill>
                  <a:srgbClr val="FFC000"/>
                </a:solidFill>
              </a:rPr>
              <a:t>очевидно, </a:t>
            </a:r>
            <a:r>
              <a:rPr lang="uk-UA" sz="2000" b="1" dirty="0" smtClean="0">
                <a:solidFill>
                  <a:srgbClr val="FFC000"/>
                </a:solidFill>
              </a:rPr>
              <a:t>через </a:t>
            </a:r>
            <a:r>
              <a:rPr lang="uk-UA" sz="2000" b="1" dirty="0">
                <a:solidFill>
                  <a:srgbClr val="FFC000"/>
                </a:solidFill>
              </a:rPr>
              <a:t>його </a:t>
            </a:r>
            <a:r>
              <a:rPr lang="uk-UA" sz="2000" b="1" dirty="0" smtClean="0">
                <a:solidFill>
                  <a:srgbClr val="FFC000"/>
                </a:solidFill>
              </a:rPr>
              <a:t>публікації </a:t>
            </a:r>
            <a:r>
              <a:rPr lang="uk-UA" sz="2000" b="1" dirty="0">
                <a:solidFill>
                  <a:srgbClr val="FFC000"/>
                </a:solidFill>
              </a:rPr>
              <a:t>в американській </a:t>
            </a:r>
            <a:r>
              <a:rPr lang="uk-UA" sz="2000" b="1" dirty="0" smtClean="0">
                <a:solidFill>
                  <a:srgbClr val="FFC000"/>
                </a:solidFill>
              </a:rPr>
              <a:t>пресі) . </a:t>
            </a:r>
            <a:endParaRPr lang="uk-UA" sz="2000" b="1" dirty="0" smtClean="0">
              <a:solidFill>
                <a:srgbClr val="FFC000"/>
              </a:solidFill>
            </a:endParaRPr>
          </a:p>
          <a:p>
            <a:r>
              <a:rPr lang="uk-UA" sz="2000" b="1" dirty="0" smtClean="0">
                <a:solidFill>
                  <a:srgbClr val="FFC000"/>
                </a:solidFill>
              </a:rPr>
              <a:t>У той самий час вже відбувалися арешти й репресії єврейських культурних діячів, членів Єврейського антифашистського комітету (тринадцять єврейських діячів було страчено 12 серпня 1952 р.)</a:t>
            </a:r>
          </a:p>
          <a:p>
            <a:r>
              <a:rPr lang="ru-RU" sz="2000" b="1" dirty="0" err="1" smtClean="0">
                <a:solidFill>
                  <a:srgbClr val="FFC000"/>
                </a:solidFill>
              </a:rPr>
              <a:t>Звинувачували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uk-UA" sz="2000" b="1" dirty="0" err="1" smtClean="0">
                <a:solidFill>
                  <a:srgbClr val="FFC000"/>
                </a:solidFill>
              </a:rPr>
              <a:t>Наделя</a:t>
            </a:r>
            <a:r>
              <a:rPr lang="uk-UA" sz="2000" b="1" dirty="0" smtClean="0">
                <a:solidFill>
                  <a:srgbClr val="FFC000"/>
                </a:solidFill>
              </a:rPr>
              <a:t>, зокрема, </a:t>
            </a:r>
            <a:r>
              <a:rPr lang="ru-RU" sz="2000" b="1" dirty="0" smtClean="0">
                <a:solidFill>
                  <a:srgbClr val="FFC000"/>
                </a:solidFill>
              </a:rPr>
              <a:t>і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ru-RU" sz="2000" b="1" dirty="0">
                <a:solidFill>
                  <a:srgbClr val="FFC000"/>
                </a:solidFill>
              </a:rPr>
              <a:t>в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ru-RU" sz="2000" b="1" dirty="0" err="1">
                <a:solidFill>
                  <a:srgbClr val="FFC000"/>
                </a:solidFill>
              </a:rPr>
              <a:t>дружніх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 err="1">
                <a:solidFill>
                  <a:srgbClr val="FFC000"/>
                </a:solidFill>
              </a:rPr>
              <a:t>стосунках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 err="1">
                <a:solidFill>
                  <a:srgbClr val="FFC000"/>
                </a:solidFill>
              </a:rPr>
              <a:t>із</a:t>
            </a:r>
            <a:r>
              <a:rPr lang="ru-RU" sz="2000" b="1" dirty="0">
                <a:solidFill>
                  <a:srgbClr val="FFC000"/>
                </a:solidFill>
              </a:rPr>
              <a:t> «ворогами народу» </a:t>
            </a:r>
            <a:r>
              <a:rPr lang="uk-UA" sz="2000" b="1" dirty="0">
                <a:solidFill>
                  <a:srgbClr val="FFC000"/>
                </a:solidFill>
              </a:rPr>
              <a:t>–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 err="1">
                <a:solidFill>
                  <a:srgbClr val="FFC000"/>
                </a:solidFill>
              </a:rPr>
              <a:t>єврейськими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 err="1">
                <a:solidFill>
                  <a:srgbClr val="FFC000"/>
                </a:solidFill>
              </a:rPr>
              <a:t>акторами</a:t>
            </a:r>
            <a:r>
              <a:rPr lang="ru-RU" sz="2000" b="1" dirty="0">
                <a:solidFill>
                  <a:srgbClr val="FFC000"/>
                </a:solidFill>
              </a:rPr>
              <a:t> і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ru-RU" sz="2000" b="1" dirty="0" err="1">
                <a:solidFill>
                  <a:srgbClr val="FFC000"/>
                </a:solidFill>
              </a:rPr>
              <a:t>письменниками</a:t>
            </a:r>
            <a:r>
              <a:rPr lang="ru-RU" sz="2000" b="1" dirty="0">
                <a:solidFill>
                  <a:srgbClr val="FFC000"/>
                </a:solidFill>
              </a:rPr>
              <a:t>. </a:t>
            </a:r>
            <a:r>
              <a:rPr lang="uk-UA" sz="2000" b="1" dirty="0">
                <a:solidFill>
                  <a:srgbClr val="FFC000"/>
                </a:solidFill>
              </a:rPr>
              <a:t>Він </a:t>
            </a:r>
            <a:r>
              <a:rPr lang="ru-RU" sz="2000" b="1" dirty="0" err="1">
                <a:solidFill>
                  <a:srgbClr val="FFC000"/>
                </a:solidFill>
              </a:rPr>
              <a:t>відбував</a:t>
            </a:r>
            <a:r>
              <a:rPr lang="ru-RU" sz="2000" b="1" dirty="0">
                <a:solidFill>
                  <a:srgbClr val="FFC000"/>
                </a:solidFill>
              </a:rPr>
              <a:t> строк </a:t>
            </a:r>
            <a:r>
              <a:rPr lang="ru-RU" sz="2000" b="1" dirty="0" smtClean="0">
                <a:solidFill>
                  <a:srgbClr val="FFC000"/>
                </a:solidFill>
              </a:rPr>
              <a:t> у </a:t>
            </a:r>
            <a:r>
              <a:rPr lang="ru-RU" sz="2000" b="1" dirty="0" err="1">
                <a:solidFill>
                  <a:srgbClr val="FFC000"/>
                </a:solidFill>
              </a:rPr>
              <a:t>таборі</a:t>
            </a:r>
            <a:r>
              <a:rPr lang="ru-RU" sz="2000" b="1" dirty="0">
                <a:solidFill>
                  <a:srgbClr val="FFC000"/>
                </a:solidFill>
              </a:rPr>
              <a:t> в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ru-RU" sz="2000" b="1" dirty="0">
                <a:solidFill>
                  <a:srgbClr val="FFC000"/>
                </a:solidFill>
              </a:rPr>
              <a:t>м.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ru-RU" sz="2000" b="1" dirty="0" err="1">
                <a:solidFill>
                  <a:srgbClr val="FFC000"/>
                </a:solidFill>
              </a:rPr>
              <a:t>Маріїнську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 err="1">
                <a:solidFill>
                  <a:srgbClr val="FFC000"/>
                </a:solidFill>
              </a:rPr>
              <a:t>Кемеровської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 err="1">
                <a:solidFill>
                  <a:srgbClr val="FFC000"/>
                </a:solidFill>
              </a:rPr>
              <a:t>області</a:t>
            </a:r>
            <a:r>
              <a:rPr lang="ru-RU" sz="2000" b="1" dirty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30" y="174070"/>
            <a:ext cx="5751534" cy="4105830"/>
          </a:xfrm>
        </p:spPr>
      </p:pic>
      <p:sp>
        <p:nvSpPr>
          <p:cNvPr id="6" name="TextBox 5"/>
          <p:cNvSpPr txBox="1"/>
          <p:nvPr/>
        </p:nvSpPr>
        <p:spPr>
          <a:xfrm>
            <a:off x="8064500" y="4495800"/>
            <a:ext cx="473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Маріїнська тюрма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1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51500" y="736601"/>
            <a:ext cx="4826551" cy="5354638"/>
          </a:xfrm>
        </p:spPr>
        <p:txBody>
          <a:bodyPr/>
          <a:lstStyle/>
          <a:p>
            <a:r>
              <a:rPr lang="uk-UA" sz="2400" b="1" dirty="0">
                <a:solidFill>
                  <a:srgbClr val="FFC000"/>
                </a:solidFill>
              </a:rPr>
              <a:t>Н</a:t>
            </a:r>
            <a:r>
              <a:rPr lang="ru-RU" sz="2400" b="1" dirty="0" err="1">
                <a:solidFill>
                  <a:srgbClr val="FFC000"/>
                </a:solidFill>
              </a:rPr>
              <a:t>априкінці</a:t>
            </a:r>
            <a:r>
              <a:rPr lang="ru-RU" sz="2400" b="1" dirty="0">
                <a:solidFill>
                  <a:srgbClr val="FFC000"/>
                </a:solidFill>
              </a:rPr>
              <a:t> 1954 р. </a:t>
            </a:r>
            <a:r>
              <a:rPr lang="uk-UA" sz="2400" b="1" dirty="0" err="1">
                <a:solidFill>
                  <a:srgbClr val="FFC000"/>
                </a:solidFill>
              </a:rPr>
              <a:t>Надель</a:t>
            </a:r>
            <a:r>
              <a:rPr lang="uk-UA" sz="2400" b="1" dirty="0">
                <a:solidFill>
                  <a:srgbClr val="FFC000"/>
                </a:solidFill>
              </a:rPr>
              <a:t> п</a:t>
            </a:r>
            <a:r>
              <a:rPr lang="ru-RU" sz="2400" b="1" dirty="0" err="1">
                <a:solidFill>
                  <a:srgbClr val="FFC000"/>
                </a:solidFill>
              </a:rPr>
              <a:t>овернувся</a:t>
            </a:r>
            <a:r>
              <a:rPr lang="ru-RU" sz="2400" b="1" dirty="0">
                <a:solidFill>
                  <a:srgbClr val="FFC000"/>
                </a:solidFill>
              </a:rPr>
              <a:t> до </a:t>
            </a:r>
            <a:r>
              <a:rPr lang="ru-RU" sz="2400" b="1" dirty="0" err="1">
                <a:solidFill>
                  <a:srgbClr val="FFC000"/>
                </a:solidFill>
              </a:rPr>
              <a:t>Харкова</a:t>
            </a:r>
            <a:r>
              <a:rPr lang="uk-UA" sz="2400" b="1" dirty="0">
                <a:solidFill>
                  <a:srgbClr val="FFC000"/>
                </a:solidFill>
              </a:rPr>
              <a:t>. </a:t>
            </a:r>
            <a:r>
              <a:rPr lang="uk-UA" sz="2400" b="1" dirty="0" smtClean="0">
                <a:solidFill>
                  <a:srgbClr val="FFC000"/>
                </a:solidFill>
              </a:rPr>
              <a:t>   </a:t>
            </a:r>
            <a:r>
              <a:rPr lang="ru-RU" sz="2400" b="1" dirty="0" smtClean="0">
                <a:solidFill>
                  <a:srgbClr val="FFC000"/>
                </a:solidFill>
              </a:rPr>
              <a:t>З </a:t>
            </a:r>
            <a:r>
              <a:rPr lang="ru-RU" sz="2400" b="1" dirty="0" err="1">
                <a:solidFill>
                  <a:srgbClr val="FFC000"/>
                </a:solidFill>
              </a:rPr>
              <a:t>липня</a:t>
            </a:r>
            <a:r>
              <a:rPr lang="ru-RU" sz="2400" b="1" dirty="0">
                <a:solidFill>
                  <a:srgbClr val="FFC000"/>
                </a:solidFill>
              </a:rPr>
              <a:t> 1955</a:t>
            </a:r>
            <a:r>
              <a:rPr lang="uk-UA" sz="2400" b="1" dirty="0">
                <a:solidFill>
                  <a:srgbClr val="FFC000"/>
                </a:solidFill>
              </a:rPr>
              <a:t> </a:t>
            </a:r>
            <a:r>
              <a:rPr lang="ru-RU" sz="2400" b="1" dirty="0">
                <a:solidFill>
                  <a:srgbClr val="FFC000"/>
                </a:solidFill>
              </a:rPr>
              <a:t>р. </a:t>
            </a:r>
            <a:r>
              <a:rPr lang="ru-RU" sz="2400" b="1" dirty="0" err="1">
                <a:solidFill>
                  <a:srgbClr val="FFC000"/>
                </a:solidFill>
              </a:rPr>
              <a:t>протягом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   8 </a:t>
            </a:r>
            <a:r>
              <a:rPr lang="ru-RU" sz="2400" b="1" dirty="0" err="1">
                <a:solidFill>
                  <a:srgbClr val="FFC000"/>
                </a:solidFill>
              </a:rPr>
              <a:t>місяців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uk-UA" sz="2400" b="1" dirty="0">
                <a:solidFill>
                  <a:srgbClr val="FFC000"/>
                </a:solidFill>
              </a:rPr>
              <a:t>він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працював</a:t>
            </a:r>
            <a:r>
              <a:rPr lang="ru-RU" sz="2400" b="1" dirty="0">
                <a:solidFill>
                  <a:srgbClr val="FFC000"/>
                </a:solidFill>
              </a:rPr>
              <a:t> на </a:t>
            </a:r>
            <a:r>
              <a:rPr lang="ru-RU" sz="2400" b="1" dirty="0" err="1">
                <a:solidFill>
                  <a:srgbClr val="FFC000"/>
                </a:solidFill>
              </a:rPr>
              <a:t>тимчасових</a:t>
            </a:r>
            <a:r>
              <a:rPr lang="ru-RU" sz="2400" b="1" dirty="0">
                <a:solidFill>
                  <a:srgbClr val="FFC000"/>
                </a:solidFill>
              </a:rPr>
              <a:t> роботах. </a:t>
            </a:r>
            <a:r>
              <a:rPr lang="ru-RU" sz="2400" b="1" dirty="0" smtClean="0">
                <a:solidFill>
                  <a:srgbClr val="FFC000"/>
                </a:solidFill>
              </a:rPr>
              <a:t>  </a:t>
            </a:r>
            <a:r>
              <a:rPr lang="ru-RU" sz="2400" b="1" dirty="0" err="1" smtClean="0">
                <a:solidFill>
                  <a:srgbClr val="FFC000"/>
                </a:solidFill>
              </a:rPr>
              <a:t>Після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реабілітації</a:t>
            </a:r>
            <a:r>
              <a:rPr lang="ru-RU" sz="2400" b="1" dirty="0">
                <a:solidFill>
                  <a:srgbClr val="FFC000"/>
                </a:solidFill>
              </a:rPr>
              <a:t>, з</a:t>
            </a:r>
            <a:r>
              <a:rPr lang="uk-UA" sz="2400" b="1" dirty="0">
                <a:solidFill>
                  <a:srgbClr val="FFC000"/>
                </a:solidFill>
              </a:rPr>
              <a:t> </a:t>
            </a:r>
            <a:r>
              <a:rPr lang="ru-RU" sz="2400" b="1" dirty="0" err="1">
                <a:solidFill>
                  <a:srgbClr val="FFC000"/>
                </a:solidFill>
              </a:rPr>
              <a:t>жовтн</a:t>
            </a:r>
            <a:r>
              <a:rPr lang="uk-UA" sz="2400" b="1" dirty="0">
                <a:solidFill>
                  <a:srgbClr val="FFC000"/>
                </a:solidFill>
              </a:rPr>
              <a:t>я</a:t>
            </a:r>
            <a:r>
              <a:rPr lang="ru-RU" sz="2400" b="1" dirty="0">
                <a:solidFill>
                  <a:srgbClr val="FFC000"/>
                </a:solidFill>
              </a:rPr>
              <a:t> 1956</a:t>
            </a:r>
            <a:r>
              <a:rPr lang="uk-UA" sz="2400" b="1" dirty="0">
                <a:solidFill>
                  <a:srgbClr val="FFC000"/>
                </a:solidFill>
              </a:rPr>
              <a:t> </a:t>
            </a:r>
            <a:r>
              <a:rPr lang="ru-RU" sz="2400" b="1" dirty="0">
                <a:solidFill>
                  <a:srgbClr val="FFC000"/>
                </a:solidFill>
              </a:rPr>
              <a:t>р. </a:t>
            </a:r>
            <a:r>
              <a:rPr lang="uk-UA" sz="2400" b="1" dirty="0">
                <a:solidFill>
                  <a:srgbClr val="FFC000"/>
                </a:solidFill>
              </a:rPr>
              <a:t>працював </a:t>
            </a:r>
            <a:r>
              <a:rPr lang="ru-RU" sz="2400" b="1" dirty="0">
                <a:solidFill>
                  <a:srgbClr val="FFC000"/>
                </a:solidFill>
              </a:rPr>
              <a:t>у ЦНБ на </a:t>
            </a:r>
            <a:r>
              <a:rPr lang="ru-RU" sz="2400" b="1" dirty="0" err="1">
                <a:solidFill>
                  <a:srgbClr val="FFC000"/>
                </a:solidFill>
              </a:rPr>
              <a:t>посаді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завідувача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читальною залою, </a:t>
            </a:r>
            <a:r>
              <a:rPr lang="ru-RU" sz="2400" b="1" dirty="0">
                <a:solidFill>
                  <a:srgbClr val="FFC000"/>
                </a:solidFill>
              </a:rPr>
              <a:t>з </a:t>
            </a:r>
            <a:r>
              <a:rPr lang="ru-RU" sz="2400" b="1" dirty="0" err="1">
                <a:solidFill>
                  <a:srgbClr val="FFC000"/>
                </a:solidFill>
              </a:rPr>
              <a:t>травня</a:t>
            </a:r>
            <a:r>
              <a:rPr lang="ru-RU" sz="2400" b="1" dirty="0">
                <a:solidFill>
                  <a:srgbClr val="FFC000"/>
                </a:solidFill>
              </a:rPr>
              <a:t> 1965 р. – на </a:t>
            </a:r>
            <a:r>
              <a:rPr lang="ru-RU" sz="2400" b="1" dirty="0" err="1">
                <a:solidFill>
                  <a:srgbClr val="FFC000"/>
                </a:solidFill>
              </a:rPr>
              <a:t>посаді</a:t>
            </a:r>
            <a:r>
              <a:rPr lang="ru-RU" sz="2400" b="1" dirty="0">
                <a:solidFill>
                  <a:srgbClr val="FFC000"/>
                </a:solidFill>
              </a:rPr>
              <a:t> редактора.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Хацкель Соломонович </a:t>
            </a:r>
            <a:r>
              <a:rPr lang="ru-RU" sz="2400" b="1" dirty="0" err="1">
                <a:solidFill>
                  <a:srgbClr val="FFC000"/>
                </a:solidFill>
              </a:rPr>
              <a:t>Надель</a:t>
            </a:r>
            <a:r>
              <a:rPr lang="ru-RU" sz="2400" b="1" dirty="0">
                <a:solidFill>
                  <a:srgbClr val="FFC000"/>
                </a:solidFill>
              </a:rPr>
              <a:t> помер 26 </a:t>
            </a:r>
            <a:r>
              <a:rPr lang="ru-RU" sz="2400" b="1" dirty="0" err="1">
                <a:solidFill>
                  <a:srgbClr val="FFC000"/>
                </a:solidFill>
              </a:rPr>
              <a:t>січня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     1968 </a:t>
            </a:r>
            <a:r>
              <a:rPr lang="ru-RU" sz="2400" b="1" dirty="0">
                <a:solidFill>
                  <a:srgbClr val="FFC000"/>
                </a:solidFill>
              </a:rPr>
              <a:t>р. </a:t>
            </a:r>
          </a:p>
          <a:p>
            <a:endParaRPr lang="ru-RU" dirty="0"/>
          </a:p>
        </p:txBody>
      </p:sp>
      <p:pic>
        <p:nvPicPr>
          <p:cNvPr id="5" name="Объект 4" descr="D:\1СГ\Глибицкая\История ЦНБ\Персоналии\Надели\НадельХС\Надель Х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0" t="43116" r="36113" b="17092"/>
          <a:stretch/>
        </p:blipFill>
        <p:spPr bwMode="auto">
          <a:xfrm>
            <a:off x="980255" y="990600"/>
            <a:ext cx="3388546" cy="4444999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0451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916</TotalTime>
  <Words>401</Words>
  <Application>Microsoft Office PowerPoint</Application>
  <PresentationFormat>Широкоэкранный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Ион</vt:lpstr>
      <vt:lpstr>  Втрачена спадщина  </vt:lpstr>
      <vt:lpstr>Хацкель Соломонович Надель (5.09.1905–26.01.1968)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Втрачена спадщина  </dc:title>
  <dc:creator>User</dc:creator>
  <cp:lastModifiedBy>User</cp:lastModifiedBy>
  <cp:revision>125</cp:revision>
  <dcterms:created xsi:type="dcterms:W3CDTF">2025-07-23T11:48:07Z</dcterms:created>
  <dcterms:modified xsi:type="dcterms:W3CDTF">2025-09-29T08:00:51Z</dcterms:modified>
</cp:coreProperties>
</file>