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PxK6IYNyvgz36WOAbCD1uqNsX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E2761"/>
                </a:solidFill>
                <a:latin typeface="Calibri"/>
              </a:defRPr>
            </a:pPr>
            <a:r>
              <a:rPr lang="uk-UA" sz="1400" b="0" i="0" u="none" strike="noStrike">
                <a:solidFill>
                  <a:srgbClr val="1E2761"/>
                </a:solidFill>
                <a:latin typeface="Calibri"/>
              </a:rPr>
              <a:t>Відвідування та книговидача (</a:t>
            </a:r>
            <a:r>
              <a:rPr lang="en-GB" sz="1400" b="0" i="0" u="none" strike="noStrike">
                <a:solidFill>
                  <a:srgbClr val="1E2761"/>
                </a:solidFill>
                <a:latin typeface="Calibri"/>
              </a:rPr>
              <a:t>ALEPH)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Відвідування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14011</c:v>
                </c:pt>
                <c:pt idx="1">
                  <c:v>7385</c:v>
                </c:pt>
                <c:pt idx="2">
                  <c:v>11355</c:v>
                </c:pt>
                <c:pt idx="3">
                  <c:v>10758</c:v>
                </c:pt>
                <c:pt idx="4">
                  <c:v>10237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4F-4205-9BA9-8A70406E40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Книговидача</c:v>
                </c:pt>
              </c:strCache>
            </c:strRef>
          </c:tx>
          <c:spPr>
            <a:solidFill>
              <a:srgbClr val="9E1B32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23542</c:v>
                </c:pt>
                <c:pt idx="1">
                  <c:v>13775</c:v>
                </c:pt>
                <c:pt idx="2">
                  <c:v>20152</c:v>
                </c:pt>
                <c:pt idx="3">
                  <c:v>19211</c:v>
                </c:pt>
                <c:pt idx="4">
                  <c:v>17222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4F-4205-9BA9-8A70406E4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5B5F7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4E6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5F73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50">
              <a:solidFill>
                <a:srgbClr val="5B5F7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Кількість замовлень ЕДД</c:v>
                </c:pt>
              </c:strCache>
            </c:strRef>
          </c:tx>
          <c:spPr>
            <a:ln w="38100" cap="flat">
              <a:solidFill>
                <a:srgbClr val="9E1B32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9E1B32"/>
              </a:solidFill>
              <a:ln w="9525" cap="flat">
                <a:solidFill>
                  <a:srgbClr val="9E1B32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50" b="0" i="0" u="none" strike="noStrike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154</c:v>
                </c:pt>
                <c:pt idx="1">
                  <c:v>95</c:v>
                </c:pt>
                <c:pt idx="2">
                  <c:v>286</c:v>
                </c:pt>
                <c:pt idx="3">
                  <c:v>541</c:v>
                </c:pt>
                <c:pt idx="4">
                  <c:v>1258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7-479D-A359-0327ED6F9FD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CADCFC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34397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ADCFC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2761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виконання плану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50" b="0" i="0" u="none" strike="noStrike">
                    <a:solidFill>
                      <a:srgbClr val="1E2761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Звірка фонду</c:v>
                </c:pt>
                <c:pt idx="1">
                  <c:v>ЕДД — замовлення</c:v>
                </c:pt>
                <c:pt idx="2">
                  <c:v>ЕДД — користувачі</c:v>
                </c:pt>
                <c:pt idx="3">
                  <c:v>Довідки</c:v>
                </c:pt>
                <c:pt idx="4">
                  <c:v>Книговидача (ЧЗ)</c:v>
                </c:pt>
                <c:pt idx="5">
                  <c:v>Відвідування (ЧЗ)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114.9</c:v>
                </c:pt>
                <c:pt idx="1">
                  <c:v>193.4</c:v>
                </c:pt>
                <c:pt idx="2">
                  <c:v>130.6</c:v>
                </c:pt>
                <c:pt idx="3">
                  <c:v>66</c:v>
                </c:pt>
                <c:pt idx="4">
                  <c:v>60.7</c:v>
                </c:pt>
                <c:pt idx="5">
                  <c:v>65.8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76-42B5-871F-FA42929140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50" b="0" i="0" u="none" strike="noStrike">
                <a:solidFill>
                  <a:srgbClr val="33364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E2761"/>
                </a:solidFill>
                <a:latin typeface="Calibri"/>
              </a:defRPr>
            </a:pPr>
            <a:r>
              <a:rPr lang="ru-RU" sz="1400" b="0" i="0" u="none" strike="noStrike">
                <a:solidFill>
                  <a:srgbClr val="1E2761"/>
                </a:solidFill>
                <a:latin typeface="Calibri"/>
              </a:rPr>
              <a:t>Кількість підготовлених списків за рік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Тематичні списки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3336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102</c:v>
                </c:pt>
                <c:pt idx="1">
                  <c:v>72</c:v>
                </c:pt>
                <c:pt idx="2">
                  <c:v>179</c:v>
                </c:pt>
                <c:pt idx="3">
                  <c:v>274</c:v>
                </c:pt>
                <c:pt idx="4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D-445B-BBA9-69086A93A5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Силабуси</c:v>
                </c:pt>
              </c:strCache>
            </c:strRef>
          </c:tx>
          <c:spPr>
            <a:solidFill>
              <a:srgbClr val="9E1B3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3336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257</c:v>
                </c:pt>
                <c:pt idx="2">
                  <c:v>181</c:v>
                </c:pt>
                <c:pt idx="3">
                  <c:v>89</c:v>
                </c:pt>
                <c:pt idx="4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AD-445B-BBA9-69086A93A5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Акредитація</c:v>
                </c:pt>
              </c:strCache>
            </c:strRef>
          </c:tx>
          <c:spPr>
            <a:solidFill>
              <a:srgbClr val="7C81A8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3336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105</c:v>
                </c:pt>
                <c:pt idx="1">
                  <c:v>229</c:v>
                </c:pt>
                <c:pt idx="2">
                  <c:v>53</c:v>
                </c:pt>
                <c:pt idx="3">
                  <c:v>96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AD-445B-BBA9-69086A93A5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B5F7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4E6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5F73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50">
              <a:solidFill>
                <a:srgbClr val="5B5F7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Задоволеність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1B32"/>
              </a:solidFill>
              <a:ln w="25400" cap="flat">
                <a:solidFill>
                  <a:srgbClr val="1E276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58-476E-B620-5817BC0D91E0}"/>
              </c:ext>
            </c:extLst>
          </c:dPt>
          <c:dPt>
            <c:idx val="1"/>
            <c:bubble3D val="0"/>
            <c:spPr>
              <a:solidFill>
                <a:srgbClr val="4C5AA8"/>
              </a:solidFill>
              <a:ln w="25400" cap="flat">
                <a:solidFill>
                  <a:srgbClr val="1E276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58-476E-B620-5817BC0D91E0}"/>
              </c:ext>
            </c:extLst>
          </c:dPt>
          <c:dPt>
            <c:idx val="2"/>
            <c:bubble3D val="0"/>
            <c:spPr>
              <a:solidFill>
                <a:srgbClr val="7C81A8"/>
              </a:solidFill>
              <a:ln w="25400" cap="flat">
                <a:solidFill>
                  <a:srgbClr val="1E276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58-476E-B620-5817BC0D91E0}"/>
              </c:ext>
            </c:extLst>
          </c:dPt>
          <c:dPt>
            <c:idx val="3"/>
            <c:bubble3D val="0"/>
            <c:spPr>
              <a:solidFill>
                <a:srgbClr val="3A3F63"/>
              </a:solidFill>
              <a:ln w="25400" cap="flat">
                <a:solidFill>
                  <a:srgbClr val="1E276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58-476E-B620-5817BC0D91E0}"/>
              </c:ext>
            </c:extLst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58-476E-B620-5817BC0D91E0}"/>
                </c:ext>
              </c:extLst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58-476E-B620-5817BC0D91E0}"/>
                </c:ext>
              </c:extLst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58-476E-B620-5817BC0D91E0}"/>
                </c:ext>
              </c:extLst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58-476E-B620-5817BC0D91E0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Повністю задоволені</c:v>
                </c:pt>
                <c:pt idx="1">
                  <c:v>Переважно задоволені</c:v>
                </c:pt>
                <c:pt idx="2">
                  <c:v>Не повною мірою задоволені</c:v>
                </c:pt>
                <c:pt idx="3">
                  <c:v>Незадоволені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28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58-476E-B620-5817BC0D9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50">
              <a:solidFill>
                <a:srgbClr val="CADCFC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b4aeac47e_0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6" name="Google Shape;206;g3fb4aeac47e_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fb4aeac47e_0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9" name="Google Shape;239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3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4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5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10" Type="http://schemas.openxmlformats.org/officeDocument/2006/relationships/image" Target="../media/image23.jpg"/><Relationship Id="rId9" Type="http://schemas.openxmlformats.org/officeDocument/2006/relationships/image" Target="../media/image22.jp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16.jpg"/><Relationship Id="rId8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9966960" y="-1280160"/>
            <a:ext cx="3840480" cy="384048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10881360" y="4206240"/>
            <a:ext cx="2743200" cy="274320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-1097280" y="5120640"/>
            <a:ext cx="2926080" cy="292608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10195560" y="502920"/>
            <a:ext cx="1508760" cy="1508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logo/kpi_library_logo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78440" y="621792"/>
            <a:ext cx="758952" cy="129844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822960" y="640080"/>
            <a:ext cx="9052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МІЖНАРОДНА НАУКОВА КОНФЕРЕНЦІЯ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«БІБЛІОТЕКА. НАУКА. КОМУНІКАЦІЯ. ІННОВАЦІЇ ТА РОЗВИТОК НА ШЛЯХУ ДО МАЙБУТНЬОГО»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1"/>
          <p:cNvCxnSpPr/>
          <p:nvPr/>
        </p:nvCxnSpPr>
        <p:spPr>
          <a:xfrm>
            <a:off x="868680" y="1645920"/>
            <a:ext cx="2743200" cy="0"/>
          </a:xfrm>
          <a:prstGeom prst="straightConnector1">
            <a:avLst/>
          </a:prstGeom>
          <a:noFill/>
          <a:ln cap="flat" cmpd="sng" w="31750">
            <a:solidFill>
              <a:srgbClr val="9E1B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1"/>
          <p:cNvSpPr/>
          <p:nvPr/>
        </p:nvSpPr>
        <p:spPr>
          <a:xfrm>
            <a:off x="822960" y="2011680"/>
            <a:ext cx="9692640" cy="1965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mbria"/>
              <a:buNone/>
            </a:pPr>
            <a:r>
              <a:rPr b="1" lang="en-US" sz="3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СУЧАСНІ ПАРАДИГМИ ТА ПРАКТИКИ РОБОТИ ВІДДІЛУ ОБСЛУГОВУВАННЯ ІНФОРМАЦІЙНИМИ РЕСУРСАМИ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22960" y="4069080"/>
            <a:ext cx="9692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Науково-технічна бібліотека ім. Г. І. Денисенка КПІ ім. Ігоря Сікорського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22960" y="4937760"/>
            <a:ext cx="5303520" cy="1417320"/>
          </a:xfrm>
          <a:prstGeom prst="rect">
            <a:avLst/>
          </a:prstGeom>
          <a:solidFill>
            <a:srgbClr val="27307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1051560" y="5074920"/>
            <a:ext cx="493776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76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lang="en-US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Шестопал Інна Іванівна</a:t>
            </a:r>
            <a:br>
              <a:rPr b="1" lang="en-US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завідувач відділу обслуговування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інформаційними ресурсами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0360152" y="6126480"/>
            <a:ext cx="1280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2100"/>
              <a:buFont typeface="Cambria"/>
              <a:buNone/>
            </a:pPr>
            <a:r>
              <a:rPr b="1" lang="en-US" sz="21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2026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Актуальність теми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548640" y="1234440"/>
            <a:ext cx="6400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Повномасштабна війна змінила умови роботи університетських бібліотек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48640" y="2286000"/>
            <a:ext cx="585216" cy="585216"/>
          </a:xfrm>
          <a:prstGeom prst="ellipse">
            <a:avLst/>
          </a:prstGeom>
          <a:solidFill>
            <a:srgbClr val="F5F7FB"/>
          </a:solidFill>
          <a:ln cap="flat" cmpd="sng" w="15875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shield_1E2761.png" id="32" name="Google Shape;3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944" y="242316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"/>
          <p:cNvSpPr/>
          <p:nvPr/>
        </p:nvSpPr>
        <p:spPr>
          <a:xfrm>
            <a:off x="1371600" y="2249424"/>
            <a:ext cx="5212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Безперервність обслуговування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371600" y="2615184"/>
            <a:ext cx="5212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попри повітряні тривоги та відключення електроенергії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548640" y="3337560"/>
            <a:ext cx="585216" cy="585216"/>
          </a:xfrm>
          <a:prstGeom prst="ellipse">
            <a:avLst/>
          </a:prstGeom>
          <a:solidFill>
            <a:srgbClr val="F5F7FB"/>
          </a:solidFill>
          <a:ln cap="flat" cmpd="sng" w="15875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laptop_1E2761.png" id="36" name="Google Shape;3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944" y="347472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"/>
          <p:cNvSpPr/>
          <p:nvPr/>
        </p:nvSpPr>
        <p:spPr>
          <a:xfrm>
            <a:off x="1371600" y="3300984"/>
            <a:ext cx="5212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Гібридний формат роботи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1371600" y="3666744"/>
            <a:ext cx="5212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поєднання очного обслуговування з дистанційними сервісами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48640" y="4389120"/>
            <a:ext cx="585216" cy="585216"/>
          </a:xfrm>
          <a:prstGeom prst="ellipse">
            <a:avLst/>
          </a:prstGeom>
          <a:solidFill>
            <a:srgbClr val="F5F7FB"/>
          </a:solidFill>
          <a:ln cap="flat" cmpd="sng" w="15875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users_1E2761.png" id="40" name="Google Shape;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944" y="452628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/>
          <p:nvPr/>
        </p:nvSpPr>
        <p:spPr>
          <a:xfrm>
            <a:off x="1371600" y="4352544"/>
            <a:ext cx="5212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Зміна поведінки користувачів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371600" y="4718304"/>
            <a:ext cx="5212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зростання попиту на цифрові та віддалені сервіси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7406640" y="1234440"/>
            <a:ext cx="4251960" cy="489204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7726680" y="160020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Відділ обслуговування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інформаційними ресурсами —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7726680" y="2377440"/>
            <a:ext cx="36118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None/>
            </a:pPr>
            <a:r>
              <a:rPr b="1" lang="en-US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забезпечує доступ користувачів до фондів і сервісів бібліотеки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6" name="Google Shape;46;p2"/>
          <p:cNvCxnSpPr/>
          <p:nvPr/>
        </p:nvCxnSpPr>
        <p:spPr>
          <a:xfrm>
            <a:off x="7726680" y="3566160"/>
            <a:ext cx="2011680" cy="0"/>
          </a:xfrm>
          <a:prstGeom prst="straightConnector1">
            <a:avLst/>
          </a:prstGeom>
          <a:noFill/>
          <a:ln cap="flat" cmpd="sng" w="25400">
            <a:solidFill>
              <a:srgbClr val="9E1B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2"/>
          <p:cNvSpPr/>
          <p:nvPr/>
        </p:nvSpPr>
        <p:spPr>
          <a:xfrm>
            <a:off x="7726680" y="3794760"/>
            <a:ext cx="361188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93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50"/>
              <a:buFont typeface="Calibri"/>
              <a:buNone/>
            </a:pPr>
            <a:r>
              <a:rPr lang="en-US" sz="14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Мета доповіді — узагальнити досвід і визначити перспективи розвитку відділу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Трансформація форматів обслуговування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548640" y="1463040"/>
            <a:ext cx="2606040" cy="39319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804672" y="1783080"/>
            <a:ext cx="658368" cy="658368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shield_FFFFFF.png" id="58" name="Google Shape;5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976" y="19293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"/>
          <p:cNvSpPr/>
          <p:nvPr/>
        </p:nvSpPr>
        <p:spPr>
          <a:xfrm>
            <a:off x="804672" y="2606040"/>
            <a:ext cx="209397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Робота під час блекаутів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804672" y="3566160"/>
            <a:ext cx="2093976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50"/>
              <a:buFont typeface="Calibri"/>
              <a:buNone/>
            </a:pPr>
            <a:r>
              <a:rPr lang="en-US"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додаткові робочі місця для видачі літератури та роботи зі списками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3410712" y="1463040"/>
            <a:ext cx="2606040" cy="39319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666744" y="1783080"/>
            <a:ext cx="658368" cy="658368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laptop_FFFFFF.png" id="63" name="Google Shape;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3048" y="19293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/>
          <p:nvPr/>
        </p:nvSpPr>
        <p:spPr>
          <a:xfrm>
            <a:off x="3666744" y="2606040"/>
            <a:ext cx="209397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Гібридний формат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3666744" y="3566160"/>
            <a:ext cx="2093976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50"/>
              <a:buFont typeface="Calibri"/>
              <a:buNone/>
            </a:pPr>
            <a:r>
              <a:rPr lang="en-US"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поєднання очного обслуговування з дистанційними сервісами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6272784" y="1463040"/>
            <a:ext cx="2606040" cy="39319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сервіс підтверджує географічну розгалуженість аудиторії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6528816" y="1783080"/>
            <a:ext cx="658368" cy="658368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mail_FFFFFF.png" id="68" name="Google Shape;6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75120" y="19293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>
            <a:off x="6528816" y="2606040"/>
            <a:ext cx="209397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«Книга поштою»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6528816" y="3566160"/>
            <a:ext cx="2093976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Calibri"/>
              <a:buNone/>
            </a:pPr>
            <a:r>
              <a:t/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9134856" y="1463040"/>
            <a:ext cx="2606040" cy="39319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1E2761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9390888" y="1783080"/>
            <a:ext cx="658368" cy="658368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handshake_FFFFFF.png" id="73" name="Google Shape;73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37192" y="19293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3"/>
          <p:cNvSpPr/>
          <p:nvPr/>
        </p:nvSpPr>
        <p:spPr>
          <a:xfrm>
            <a:off x="9390888" y="2606040"/>
            <a:ext cx="209397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МБА та ЕДД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9390888" y="3566160"/>
            <a:ext cx="2093976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50"/>
              <a:buFont typeface="Calibri"/>
              <a:buNone/>
            </a:pPr>
            <a:r>
              <a:rPr lang="en-US"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доставка документів з інших бібліотек і цифрові копії статей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Динаміка показників, 2021–2025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4" name="Google Shape;84;p4"/>
          <p:cNvGraphicFramePr/>
          <p:nvPr/>
        </p:nvGraphicFramePr>
        <p:xfrm>
          <a:off x="548649" y="1692000"/>
          <a:ext cx="6428100" cy="3840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85" name="Google Shape;85;p4"/>
          <p:cNvSpPr/>
          <p:nvPr/>
        </p:nvSpPr>
        <p:spPr>
          <a:xfrm>
            <a:off x="7909560" y="1417320"/>
            <a:ext cx="3749040" cy="1298448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8138160" y="1527048"/>
            <a:ext cx="160020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↓ 27%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9692640" y="1581912"/>
            <a:ext cx="1828800" cy="987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відвідування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2021 → 2025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7909560" y="2898648"/>
            <a:ext cx="3749040" cy="1298448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8138160" y="3008376"/>
            <a:ext cx="160020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↓ 27%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9692640" y="3063240"/>
            <a:ext cx="1828800" cy="987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книговидача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2021 → 2025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7909560" y="4379976"/>
            <a:ext cx="3749040" cy="1298448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8138160" y="4489704"/>
            <a:ext cx="160020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↑ 33%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9692640" y="4544568"/>
            <a:ext cx="1828800" cy="9875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довідки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2021 → 2025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7909560" y="5897880"/>
            <a:ext cx="37490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Читаність фонду стабільна — 1,68 книговидачі на відвідування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Читальні зали — 61% відвідувань і 77% книговидачі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Цифровий прорив: електронна доставка документів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3" name="Google Shape;103;p5"/>
          <p:cNvGraphicFramePr/>
          <p:nvPr/>
        </p:nvGraphicFramePr>
        <p:xfrm>
          <a:off x="548640" y="1417320"/>
          <a:ext cx="6949440" cy="393192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04" name="Google Shape;104;p5"/>
          <p:cNvSpPr/>
          <p:nvPr/>
        </p:nvSpPr>
        <p:spPr>
          <a:xfrm>
            <a:off x="548640" y="5486400"/>
            <a:ext cx="69494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250"/>
              <a:buFont typeface="Calibri"/>
              <a:buNone/>
            </a:pPr>
            <a:r>
              <a:rPr i="1" lang="en-US" sz="12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306 користувачів сервісу ЕДД і 1 258 замовлень у 2025 році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7818120" y="1417320"/>
            <a:ext cx="3840480" cy="1600200"/>
          </a:xfrm>
          <a:prstGeom prst="rect">
            <a:avLst/>
          </a:prstGeom>
          <a:solidFill>
            <a:srgbClr val="27307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8046720" y="1508760"/>
            <a:ext cx="182880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4600"/>
              <a:buFont typeface="Cambria"/>
              <a:buNone/>
            </a:pPr>
            <a:r>
              <a:rPr b="1" lang="en-US" sz="46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×8</a:t>
            </a:r>
            <a:endParaRPr sz="4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8046720" y="2377440"/>
            <a:ext cx="33832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зростання замовлень ЕДД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за 2021–2025 (154 → 1258)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7818120" y="3200400"/>
            <a:ext cx="3840480" cy="1600200"/>
          </a:xfrm>
          <a:prstGeom prst="rect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euro_FFFFFF.png" id="109" name="Google Shape;1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6720" y="3364992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/>
          <p:nvPr/>
        </p:nvSpPr>
        <p:spPr>
          <a:xfrm>
            <a:off x="8686800" y="3291840"/>
            <a:ext cx="2788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b="1" lang="en-US" sz="2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≈ 24 000 €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8046720" y="3977640"/>
            <a:ext cx="3383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7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економія коштів завдяки сервісу RapidILL у 2025 році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7818120" y="5074920"/>
            <a:ext cx="3840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Через RapidILL — 1 200 замовлень (22 533 сторінки)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 фондів НТБ КПІ — 58 замовлень (1 160 сторінок)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Виконання плану за I півріччя 2026 р. (%)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1" name="Google Shape;121;p6"/>
          <p:cNvGraphicFramePr/>
          <p:nvPr/>
        </p:nvGraphicFramePr>
        <p:xfrm>
          <a:off x="548640" y="1371600"/>
          <a:ext cx="7680960" cy="475488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22" name="Google Shape;122;p6"/>
          <p:cNvSpPr/>
          <p:nvPr/>
        </p:nvSpPr>
        <p:spPr>
          <a:xfrm>
            <a:off x="8549640" y="1371600"/>
            <a:ext cx="3108960" cy="2286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8732520" y="15087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193,4%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8732520" y="2240280"/>
            <a:ext cx="27432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виконання плану за кількістю замовлень ЕДД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8549640" y="3931920"/>
            <a:ext cx="31089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i="1"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Цифрові сервіси перевиконують план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i="1"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Фізичне обслуговування — у межах 55–66% плану I півріччя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Сервіс предметних бібліотекарів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548640" y="1207008"/>
            <a:ext cx="78638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500"/>
              <a:buFont typeface="Calibri"/>
              <a:buNone/>
            </a:pPr>
            <a:r>
              <a:rPr i="1" lang="en-US" sz="15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Інтеграція відділу в освітній та науковий процес університету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8961120" y="1051560"/>
            <a:ext cx="2651760" cy="9144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9125712" y="1097280"/>
            <a:ext cx="868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14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0012680" y="1133856"/>
            <a:ext cx="150876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739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предметних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739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бібліотекарів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548640" y="2148840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777240" y="2377440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search_FFFFFF.png" id="140" name="Google Shape;1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684" y="250088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7"/>
          <p:cNvSpPr/>
          <p:nvPr/>
        </p:nvSpPr>
        <p:spPr>
          <a:xfrm>
            <a:off x="1463040" y="2295144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Моніторинг видавничого ринку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777240" y="3108960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аналіз прайс-листів і сайтів видавництв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4206240" y="2148840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4434840" y="2377440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book_FFFFFF.png" id="145" name="Google Shape;14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8284" y="250088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/>
          <p:nvPr/>
        </p:nvSpPr>
        <p:spPr>
          <a:xfrm>
            <a:off x="5120640" y="2295144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Формування колекції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4434840" y="3108960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докомплектування за закріпленою тематикою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7863840" y="2148840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8092440" y="2377440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clipboard_FFFFFF.png" id="150" name="Google Shape;15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5884" y="250088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/>
          <p:nvPr/>
        </p:nvSpPr>
        <p:spPr>
          <a:xfrm>
            <a:off x="8778240" y="2295144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Тематичні списки та силабуси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8092440" y="3108960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підбір джерел на запит викладачів та студентів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548640" y="4279392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777240" y="4507992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grad_FFFFFF.png" id="155" name="Google Shape;15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0684" y="4631436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/>
          <p:nvPr/>
        </p:nvSpPr>
        <p:spPr>
          <a:xfrm>
            <a:off x="1463040" y="4425696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Підтримка акредитацій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77240" y="5239512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інформування про ресурсне забезпечення дисциплін (МОН)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4206240" y="4279392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4434840" y="4507992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handshake_FFFFFF.png" id="160" name="Google Shape;16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58284" y="4631436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7"/>
          <p:cNvSpPr/>
          <p:nvPr/>
        </p:nvSpPr>
        <p:spPr>
          <a:xfrm>
            <a:off x="5120640" y="4425696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Комунікація з кафедрами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4434840" y="5239512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спільні заявки на придбання літератури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7863840" y="4279392"/>
            <a:ext cx="3429000" cy="187452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761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8092440" y="4507992"/>
            <a:ext cx="530352" cy="53035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chart_FFFFFF.png" id="165" name="Google Shape;165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15884" y="4631436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7"/>
          <p:cNvSpPr/>
          <p:nvPr/>
        </p:nvSpPr>
        <p:spPr>
          <a:xfrm>
            <a:off x="8778240" y="4425696"/>
            <a:ext cx="22860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518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lang="en-US" sz="135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Аналіз фонду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8092440" y="5239512"/>
            <a:ext cx="2971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аудит читальних залів за тематикою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Порівняльний аналіз роботи предметних бібліотекарів, 2021–2025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6" name="Google Shape;176;p8"/>
          <p:cNvGraphicFramePr/>
          <p:nvPr/>
        </p:nvGraphicFramePr>
        <p:xfrm>
          <a:off x="548640" y="1554480"/>
          <a:ext cx="7406640" cy="448056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77" name="Google Shape;177;p8"/>
          <p:cNvSpPr/>
          <p:nvPr/>
        </p:nvSpPr>
        <p:spPr>
          <a:xfrm>
            <a:off x="8183880" y="1554480"/>
            <a:ext cx="3474720" cy="13716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8412480" y="1664208"/>
            <a:ext cx="14630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404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9829800" y="2112223"/>
            <a:ext cx="1691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списки у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2025 році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8183880" y="3063240"/>
            <a:ext cx="3474720" cy="13716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8412480" y="3172968"/>
            <a:ext cx="228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3000"/>
              <a:buFont typeface="Cambria"/>
              <a:buNone/>
            </a:pPr>
            <a:r>
              <a:rPr b="1" lang="en-US" sz="30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20 891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9852720" y="3767250"/>
            <a:ext cx="164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джерело у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2025 році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8183880" y="4709160"/>
            <a:ext cx="34747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250"/>
              <a:buFont typeface="Calibri"/>
              <a:buNone/>
            </a:pPr>
            <a:r>
              <a:rPr i="1" lang="en-US" sz="12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Тематичні списки: </a:t>
            </a:r>
            <a:endParaRPr i="1" sz="1250">
              <a:solidFill>
                <a:srgbClr val="33364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250"/>
              <a:buFont typeface="Calibri"/>
              <a:buNone/>
            </a:pPr>
            <a:r>
              <a:rPr i="1" lang="en-US" sz="12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102 у 2021 році             </a:t>
            </a:r>
            <a:r>
              <a:rPr i="1" lang="en-US" sz="12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295</a:t>
            </a:r>
            <a:r>
              <a:rPr i="1" lang="en-US" sz="12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 у 2025 році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250"/>
              <a:buFont typeface="Calibri"/>
              <a:buNone/>
            </a:pPr>
            <a:r>
              <a:rPr i="1" lang="en-US" sz="12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Служба для силабусів запрацювала з 2022 року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8"/>
          <p:cNvCxnSpPr/>
          <p:nvPr/>
        </p:nvCxnSpPr>
        <p:spPr>
          <a:xfrm flipH="1" rot="10800000">
            <a:off x="9289850" y="5408000"/>
            <a:ext cx="2994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Послуга «Список джерел для силабусу»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548640" y="1280160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Запроваджена у серпні 2022 р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Анонімне опитування користувачів (67 респондентів із 154 викладачів):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4" name="Google Shape;194;p9"/>
          <p:cNvGraphicFramePr/>
          <p:nvPr/>
        </p:nvGraphicFramePr>
        <p:xfrm>
          <a:off x="457200" y="2514600"/>
          <a:ext cx="4846320" cy="38862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95" name="Google Shape;195;p9"/>
          <p:cNvSpPr/>
          <p:nvPr/>
        </p:nvSpPr>
        <p:spPr>
          <a:xfrm>
            <a:off x="5623560" y="1280160"/>
            <a:ext cx="6035040" cy="1691640"/>
          </a:xfrm>
          <a:prstGeom prst="rect">
            <a:avLst/>
          </a:prstGeom>
          <a:solidFill>
            <a:srgbClr val="27307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5897880" y="1417320"/>
            <a:ext cx="2011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4200"/>
              <a:buFont typeface="Cambria"/>
              <a:buNone/>
            </a:pPr>
            <a:r>
              <a:rPr b="1" lang="en-US" sz="42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95%+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7863840" y="1463040"/>
            <a:ext cx="356616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респондентів готові повторно скористатися послугою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5623560" y="3246120"/>
            <a:ext cx="6035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50"/>
              <a:buFont typeface="Calibri"/>
              <a:buNone/>
            </a:pPr>
            <a:r>
              <a:rPr b="1" lang="en-US" sz="14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Переваги за оцінками викладачів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5623560" y="3639312"/>
            <a:ext cx="60350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компетентність і професіоналізм бібліотекарів, оперативне виконання замовлень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5623560" y="4434840"/>
            <a:ext cx="6035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50"/>
              <a:buFont typeface="Calibri"/>
              <a:buNone/>
            </a:pPr>
            <a:r>
              <a:rPr b="1" lang="en-US" sz="14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Зони розвитку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5623560" y="4828032"/>
            <a:ext cx="6035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брак доступу до підручників і повнотекстових баз даних за профільними напрямами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b4aeac47e_0_0"/>
          <p:cNvSpPr/>
          <p:nvPr/>
        </p:nvSpPr>
        <p:spPr>
          <a:xfrm>
            <a:off x="548640" y="457200"/>
            <a:ext cx="11091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Інклюзивність та безпечний простір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fb4aeac47e_0_0"/>
          <p:cNvSpPr/>
          <p:nvPr/>
        </p:nvSpPr>
        <p:spPr>
          <a:xfrm>
            <a:off x="548640" y="1417320"/>
            <a:ext cx="3383400" cy="12984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fb4aeac47e_0_0"/>
          <p:cNvSpPr/>
          <p:nvPr/>
        </p:nvSpPr>
        <p:spPr>
          <a:xfrm>
            <a:off x="777240" y="1618488"/>
            <a:ext cx="530400" cy="5304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shield_FFFFFF.png" id="212" name="Google Shape;212;g3fb4aeac47e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755648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fb4aeac47e_0_0"/>
          <p:cNvSpPr/>
          <p:nvPr/>
        </p:nvSpPr>
        <p:spPr>
          <a:xfrm>
            <a:off x="1481328" y="1517904"/>
            <a:ext cx="258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Smart Shelter CLUST Space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fb4aeac47e_0_0"/>
          <p:cNvSpPr/>
          <p:nvPr/>
        </p:nvSpPr>
        <p:spPr>
          <a:xfrm>
            <a:off x="1481328" y="1947672"/>
            <a:ext cx="258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відкрита колекція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3fb4aeac47e_0_0"/>
          <p:cNvSpPr/>
          <p:nvPr/>
        </p:nvSpPr>
        <p:spPr>
          <a:xfrm>
            <a:off x="548640" y="2862072"/>
            <a:ext cx="3383400" cy="12984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fb4aeac47e_0_0"/>
          <p:cNvSpPr/>
          <p:nvPr/>
        </p:nvSpPr>
        <p:spPr>
          <a:xfrm>
            <a:off x="777240" y="3063240"/>
            <a:ext cx="530400" cy="5304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access_FFFFFF.png" id="217" name="Google Shape;217;g3fb4aeac47e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" y="3200400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fb4aeac47e_0_0"/>
          <p:cNvSpPr/>
          <p:nvPr/>
        </p:nvSpPr>
        <p:spPr>
          <a:xfrm>
            <a:off x="1481328" y="2962656"/>
            <a:ext cx="258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«Бібліотека за безбар'єрність»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3fb4aeac47e_0_0"/>
          <p:cNvSpPr/>
          <p:nvPr/>
        </p:nvSpPr>
        <p:spPr>
          <a:xfrm>
            <a:off x="1481328" y="3392424"/>
            <a:ext cx="258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підбір літератури для користувачів з особливими освітніми потребами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fb4aeac47e_0_0"/>
          <p:cNvSpPr/>
          <p:nvPr/>
        </p:nvSpPr>
        <p:spPr>
          <a:xfrm>
            <a:off x="548640" y="4306824"/>
            <a:ext cx="3383400" cy="12984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fb4aeac47e_0_0"/>
          <p:cNvSpPr/>
          <p:nvPr/>
        </p:nvSpPr>
        <p:spPr>
          <a:xfrm>
            <a:off x="777240" y="4507992"/>
            <a:ext cx="530400" cy="5304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mail_FFFFFF.png" id="222" name="Google Shape;222;g3fb4aeac47e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" y="4645152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fb4aeac47e_0_0"/>
          <p:cNvSpPr/>
          <p:nvPr/>
        </p:nvSpPr>
        <p:spPr>
          <a:xfrm>
            <a:off x="1481328" y="4407408"/>
            <a:ext cx="2587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lang="en-US" sz="1300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Дистанційна доступність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3fb4aeac47e_0_0"/>
          <p:cNvSpPr/>
          <p:nvPr/>
        </p:nvSpPr>
        <p:spPr>
          <a:xfrm>
            <a:off x="1481328" y="4837176"/>
            <a:ext cx="258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«Книга поштою»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3fb4aeac47e_0_0"/>
          <p:cNvSpPr/>
          <p:nvPr/>
        </p:nvSpPr>
        <p:spPr>
          <a:xfrm>
            <a:off x="4251960" y="1463040"/>
            <a:ext cx="7406700" cy="3931800"/>
          </a:xfrm>
          <a:prstGeom prst="rect">
            <a:avLst/>
          </a:prstGeom>
          <a:solidFill>
            <a:srgbClr val="E7EAF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fb4aeac47e_0_0"/>
          <p:cNvSpPr/>
          <p:nvPr/>
        </p:nvSpPr>
        <p:spPr>
          <a:xfrm>
            <a:off x="7543800" y="2834640"/>
            <a:ext cx="822900" cy="8229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camera_FFFFFF.png" id="227" name="Google Shape;227;g3fb4aeac47e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35824" y="3026664"/>
            <a:ext cx="438912" cy="43891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fb4aeac47e_0_0"/>
          <p:cNvSpPr/>
          <p:nvPr/>
        </p:nvSpPr>
        <p:spPr>
          <a:xfrm>
            <a:off x="4251960" y="3749040"/>
            <a:ext cx="7406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Фото: Smart Shelter CLUST Space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g3fb4aeac47e_0_0"/>
          <p:cNvSpPr/>
          <p:nvPr/>
        </p:nvSpPr>
        <p:spPr>
          <a:xfrm>
            <a:off x="548640" y="5623560"/>
            <a:ext cx="11109900" cy="8229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fb4aeac47e_0_0"/>
          <p:cNvSpPr/>
          <p:nvPr/>
        </p:nvSpPr>
        <p:spPr>
          <a:xfrm>
            <a:off x="822960" y="5760720"/>
            <a:ext cx="10561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lang="en-US" sz="12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Внутрішньосистемна робота: </a:t>
            </a:r>
            <a:r>
              <a:rPr lang="en-US" sz="12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28 730 примірників звірено з АБІС ALEPH (114,9% плану), 537 записів виправлено, перевірено формуляри 5 522 студентів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3fb4aeac47e_0_0"/>
          <p:cNvSpPr/>
          <p:nvPr/>
        </p:nvSpPr>
        <p:spPr>
          <a:xfrm>
            <a:off x="457200" y="6473952"/>
            <a:ext cx="7315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fb4aeac47e_0_0"/>
          <p:cNvSpPr/>
          <p:nvPr/>
        </p:nvSpPr>
        <p:spPr>
          <a:xfrm>
            <a:off x="11274552" y="6473952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g3fb4aeac47e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1500" y="1330450"/>
            <a:ext cx="3587901" cy="214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fb4aeac47e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29500" y="1330450"/>
            <a:ext cx="4229100" cy="21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fb4aeac47e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187100" y="3297300"/>
            <a:ext cx="4471502" cy="227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fb4aeac47e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11499" y="3300975"/>
            <a:ext cx="3418002" cy="2278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B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1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Виклики та перспективи розвитку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548640" y="1371600"/>
            <a:ext cx="5349240" cy="4892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68680" y="1691640"/>
            <a:ext cx="566928" cy="566928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warning_FFFFFF.png" id="245" name="Google Shape;24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984" y="1837944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1"/>
          <p:cNvSpPr/>
          <p:nvPr/>
        </p:nvSpPr>
        <p:spPr>
          <a:xfrm>
            <a:off x="1627632" y="1719072"/>
            <a:ext cx="3931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E1B32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9E1B32"/>
                </a:solidFill>
                <a:latin typeface="Cambria"/>
                <a:ea typeface="Cambria"/>
                <a:cs typeface="Cambria"/>
                <a:sym typeface="Cambria"/>
              </a:rPr>
              <a:t>Виклики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68680" y="2624328"/>
            <a:ext cx="118872" cy="11887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170432" y="2468880"/>
            <a:ext cx="45262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Кадрове забезпечення відділу в умовах зростання середнього віку працівників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868680" y="3429000"/>
            <a:ext cx="118872" cy="11887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1170432" y="3273552"/>
            <a:ext cx="45262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Потреба в розвитку цифрових компетентностей і аналітики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868680" y="4233672"/>
            <a:ext cx="118872" cy="11887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1170432" y="4078224"/>
            <a:ext cx="45262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Проактивне інформування кафедр про ресурсне забезпечення дисциплін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68680" y="5038344"/>
            <a:ext cx="118872" cy="118872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1170432" y="4882896"/>
            <a:ext cx="452628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3364A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33364A"/>
                </a:solidFill>
                <a:latin typeface="Calibri"/>
                <a:ea typeface="Calibri"/>
                <a:cs typeface="Calibri"/>
                <a:sym typeface="Calibri"/>
              </a:rPr>
              <a:t>Низький приріст предметно-орієнтованих електронних колекцій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6172200" y="1371600"/>
            <a:ext cx="5486400" cy="489204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6492240" y="1691640"/>
            <a:ext cx="566928" cy="566928"/>
          </a:xfrm>
          <a:prstGeom prst="ellipse">
            <a:avLst/>
          </a:prstGeom>
          <a:solidFill>
            <a:srgbClr val="CADCF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bulb_1E2761.png" id="257" name="Google Shape;25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38544" y="1837944"/>
            <a:ext cx="27432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1"/>
          <p:cNvSpPr/>
          <p:nvPr/>
        </p:nvSpPr>
        <p:spPr>
          <a:xfrm>
            <a:off x="7251192" y="1719072"/>
            <a:ext cx="42062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lang="en-US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Перспективи розвитку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6492240" y="2624328"/>
            <a:ext cx="118872" cy="118872"/>
          </a:xfrm>
          <a:prstGeom prst="ellipse">
            <a:avLst/>
          </a:prstGeom>
          <a:solidFill>
            <a:srgbClr val="CADCF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6793992" y="2468880"/>
            <a:ext cx="466344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Безпечний та інклюзивний доступ до інформаційних ресурсів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6492240" y="3429000"/>
            <a:ext cx="118872" cy="118872"/>
          </a:xfrm>
          <a:prstGeom prst="ellipse">
            <a:avLst/>
          </a:prstGeom>
          <a:solidFill>
            <a:srgbClr val="CADCF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6793992" y="3273552"/>
            <a:ext cx="466344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Диджиталізація сервісів і розширення дистанційного доступу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6492240" y="4233672"/>
            <a:ext cx="118872" cy="118872"/>
          </a:xfrm>
          <a:prstGeom prst="ellipse">
            <a:avLst/>
          </a:prstGeom>
          <a:solidFill>
            <a:srgbClr val="CADCF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6793992" y="4078224"/>
            <a:ext cx="466344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Розвиток сервісу  предметних бібліотекарів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6492240" y="5038344"/>
            <a:ext cx="118872" cy="118872"/>
          </a:xfrm>
          <a:prstGeom prst="ellipse">
            <a:avLst/>
          </a:prstGeom>
          <a:solidFill>
            <a:srgbClr val="CADCF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6793992" y="4882896"/>
            <a:ext cx="466344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Розбудова стійкої, професійної та мотивованої команди відділу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"/>
          <p:cNvSpPr/>
          <p:nvPr/>
        </p:nvSpPr>
        <p:spPr>
          <a:xfrm>
            <a:off x="9966960" y="-1280160"/>
            <a:ext cx="3840480" cy="384048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822960" y="68580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lang="en-US" sz="3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Висновки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" name="Google Shape;276;p12"/>
          <p:cNvCxnSpPr/>
          <p:nvPr/>
        </p:nvCxnSpPr>
        <p:spPr>
          <a:xfrm>
            <a:off x="868680" y="1463040"/>
            <a:ext cx="2194560" cy="0"/>
          </a:xfrm>
          <a:prstGeom prst="straightConnector1">
            <a:avLst/>
          </a:prstGeom>
          <a:noFill/>
          <a:ln cap="flat" cmpd="sng" w="31750">
            <a:solidFill>
              <a:srgbClr val="9E1B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12"/>
          <p:cNvSpPr/>
          <p:nvPr/>
        </p:nvSpPr>
        <p:spPr>
          <a:xfrm>
            <a:off x="822960" y="1828800"/>
            <a:ext cx="548640" cy="548640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check_FFFFFF.png" id="278" name="Google Shape;2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264" y="1965960"/>
            <a:ext cx="265176" cy="26517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2"/>
          <p:cNvSpPr/>
          <p:nvPr/>
        </p:nvSpPr>
        <p:spPr>
          <a:xfrm>
            <a:off x="1627632" y="1801368"/>
            <a:ext cx="9326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Стійкість роботи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2"/>
          <p:cNvSpPr/>
          <p:nvPr/>
        </p:nvSpPr>
        <p:spPr>
          <a:xfrm>
            <a:off x="1627632" y="2176272"/>
            <a:ext cx="9326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відділ зберіг обслуговування і розширив сервіси в умовах війни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822960" y="2999232"/>
            <a:ext cx="548640" cy="548640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chart_FFFFFF.png" id="282" name="Google Shape;2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9264" y="3136392"/>
            <a:ext cx="265176" cy="26517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/>
          <p:nvPr/>
        </p:nvSpPr>
        <p:spPr>
          <a:xfrm>
            <a:off x="1627632" y="2971800"/>
            <a:ext cx="9326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Зростання цифрових сервісів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1627632" y="3346704"/>
            <a:ext cx="9326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кількість замовлень ЕДД зросла у 8 разів за 2021–2025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822960" y="4169664"/>
            <a:ext cx="548640" cy="548640"/>
          </a:xfrm>
          <a:prstGeom prst="ellipse">
            <a:avLst/>
          </a:prstGeom>
          <a:solidFill>
            <a:srgbClr val="9E1B3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icons/handshake_FFFFFF.png" id="286" name="Google Shape;28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9264" y="4306824"/>
            <a:ext cx="265176" cy="265176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2"/>
          <p:cNvSpPr/>
          <p:nvPr/>
        </p:nvSpPr>
        <p:spPr>
          <a:xfrm>
            <a:off x="1627632" y="4142232"/>
            <a:ext cx="9326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Нові формати обслуговування</a:t>
            </a:r>
            <a:endParaRPr sz="1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1627632" y="4517136"/>
            <a:ext cx="93268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поєднання очного й дистанційного форматів, розвиток команди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9" name="Google Shape;289;p12"/>
          <p:cNvCxnSpPr/>
          <p:nvPr/>
        </p:nvCxnSpPr>
        <p:spPr>
          <a:xfrm>
            <a:off x="822960" y="5358384"/>
            <a:ext cx="10515600" cy="0"/>
          </a:xfrm>
          <a:prstGeom prst="straightConnector1">
            <a:avLst/>
          </a:prstGeom>
          <a:noFill/>
          <a:ln cap="flat" cmpd="sng" w="12700">
            <a:solidFill>
              <a:srgbClr val="34397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0" name="Google Shape;290;p12"/>
          <p:cNvSpPr/>
          <p:nvPr/>
        </p:nvSpPr>
        <p:spPr>
          <a:xfrm>
            <a:off x="822960" y="5541264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137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50"/>
              <a:buFont typeface="Calibri"/>
              <a:buNone/>
            </a:pPr>
            <a:r>
              <a:rPr i="1" lang="en-US" sz="145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Перспективи розвитку відділу узгоджені зі Стратегією Бібліотеки КПІ: 2026–2028</a:t>
            </a:r>
            <a:endParaRPr sz="14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НТБ ім. Г. І. Денисенка КПІ ім. Ігоря Сікорського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"/>
          <p:cNvSpPr/>
          <p:nvPr/>
        </p:nvSpPr>
        <p:spPr>
          <a:xfrm>
            <a:off x="-1371600" y="-1645920"/>
            <a:ext cx="4114800" cy="411480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10332720" y="4572000"/>
            <a:ext cx="3657600" cy="3657600"/>
          </a:xfrm>
          <a:prstGeom prst="ellipse">
            <a:avLst/>
          </a:prstGeom>
          <a:solidFill>
            <a:srgbClr val="27306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0" y="2468880"/>
            <a:ext cx="1218895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lang="en-US" sz="4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Дякую за увагу!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1" name="Google Shape;301;p13"/>
          <p:cNvCxnSpPr/>
          <p:nvPr/>
        </p:nvCxnSpPr>
        <p:spPr>
          <a:xfrm>
            <a:off x="4997196" y="3520440"/>
            <a:ext cx="2194560" cy="0"/>
          </a:xfrm>
          <a:prstGeom prst="straightConnector1">
            <a:avLst/>
          </a:prstGeom>
          <a:noFill/>
          <a:ln cap="flat" cmpd="sng" w="31750">
            <a:solidFill>
              <a:srgbClr val="9E1B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2" name="Google Shape;302;p13"/>
          <p:cNvSpPr/>
          <p:nvPr/>
        </p:nvSpPr>
        <p:spPr>
          <a:xfrm>
            <a:off x="0" y="3703320"/>
            <a:ext cx="1218895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Науково-технічна бібліотека ім. Г. І. Денисенка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6666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КПІ ім. Ігоря Сікорського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0" y="4663440"/>
            <a:ext cx="121889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5F73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5B5F73"/>
                </a:solidFill>
                <a:latin typeface="Calibri"/>
                <a:ea typeface="Calibri"/>
                <a:cs typeface="Calibri"/>
                <a:sym typeface="Calibri"/>
              </a:rPr>
              <a:t>Шестопал Інна Іванівна · InnaShestopal87@gmail.com · Відділ обслуговування інформаційними ресурсами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2026-08-24T11:28:33Z</dcterms:created>
  <dc:creator>PptxGenJS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2026-08-24T12:02:50Z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4c7151dc-8df9-417b-adfb-01cc449cb211</vt:lpwstr>
  </property>
  <property fmtid="{D5CDD505-2E9C-101B-9397-08002B2CF9AE}" pid="7" name="MSIP_Label_defa4170-0d19-0005-0004-bc88714345d2_ActionId">
    <vt:lpwstr>c6f54b1b-79b3-4981-b43b-ece2991ffbaf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